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Montserrat" panose="020B0604020202020204" charset="-18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Lato" panose="020B0604020202020204" charset="-18"/>
      <p:regular r:id="rId38"/>
      <p:bold r:id="rId39"/>
      <p:italic r:id="rId40"/>
      <p:boldItalic r:id="rId41"/>
    </p:embeddedFont>
    <p:embeddedFont>
      <p:font typeface="Caveat" panose="020B0604020202020204" charset="-18"/>
      <p:regular r:id="rId42"/>
      <p:bold r:id="rId43"/>
    </p:embeddedFont>
    <p:embeddedFont>
      <p:font typeface="Pacifico" panose="020B0604020202020204" charset="-18"/>
      <p:regular r:id="rId44"/>
    </p:embeddedFont>
    <p:embeddedFont>
      <p:font typeface="Comic Sans MS" panose="030F0702030302020204" pitchFamily="66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02">
          <p15:clr>
            <a:srgbClr val="A4A3A4"/>
          </p15:clr>
        </p15:guide>
        <p15:guide id="2" pos="4195">
          <p15:clr>
            <a:srgbClr val="A4A3A4"/>
          </p15:clr>
        </p15:guide>
        <p15:guide id="3" pos="109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18"/>
      </p:cViewPr>
      <p:guideLst>
        <p:guide orient="horz" pos="1602"/>
        <p:guide pos="4195"/>
        <p:guide pos="1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6275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296fbaf6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296fbaf6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296fbaf6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296fbaf6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296fbaf6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296fbaf6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29673bd1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29673bd15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296fbaf64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296fbaf64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0d02463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0d02463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29673bd1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29673bd1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296fbaf64_4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296fbaf64_4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296fbaf6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296fbaf6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29673bd15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29673bd15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29673bd1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29673bd1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296fbaf6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296fbaf6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296fbaf6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296fbaf6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531d265d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531d265d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531d265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531d265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531d265d9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531d265d9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531d265d9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531d265d9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531d265d9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531d265d9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296fbaf6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296fbaf6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531d265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531d265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296fbaf6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296fbaf6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3ffe2fd73f67a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3ffe2fd73f67a3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296fbaf6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296fbaf6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296fbaf6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296fbaf6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296fbaf6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296fbaf6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29673bd1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29673bd1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jpg"/><Relationship Id="rId7" Type="http://schemas.openxmlformats.org/officeDocument/2006/relationships/hyperlink" Target="https://pl.wikipedia.org/wiki/P%C3%B3%C5%82kula_m%C3%B3zg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.wikipedia.org/wiki/W%C4%99ch" TargetMode="External"/><Relationship Id="rId5" Type="http://schemas.openxmlformats.org/officeDocument/2006/relationships/hyperlink" Target="https://pl.wikipedia.org/wiki/Oko" TargetMode="External"/><Relationship Id="rId4" Type="http://schemas.openxmlformats.org/officeDocument/2006/relationships/hyperlink" Target="https://pl.wikipedia.org/wiki/P%C5%82yn_m%C3%B3zgowo-rdzeniow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pl.wikipedia.org/wiki/Rdze%C5%84_przed%C5%82u%C5%BCony" TargetMode="External"/><Relationship Id="rId4" Type="http://schemas.openxmlformats.org/officeDocument/2006/relationships/hyperlink" Target="https://pl.wikipedia.org/wiki/M%C3%B3%C5%BCd%C5%BCe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P%C5%82at_ciemieniowy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pl.wikipedia.org/wiki/P%C5%82at_czo%C5%82ow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l.wikipedia.org/wiki/Szczelina_Sylwiusza" TargetMode="External"/><Relationship Id="rId11" Type="http://schemas.openxmlformats.org/officeDocument/2006/relationships/image" Target="../media/image11.jpg"/><Relationship Id="rId5" Type="http://schemas.openxmlformats.org/officeDocument/2006/relationships/hyperlink" Target="https://pl.wikipedia.org/wiki/Cia%C5%82o_modzelowate" TargetMode="External"/><Relationship Id="rId10" Type="http://schemas.openxmlformats.org/officeDocument/2006/relationships/hyperlink" Target="https://pl.wikipedia.org/wiki/Uk%C5%82ad_limbiczny" TargetMode="External"/><Relationship Id="rId4" Type="http://schemas.openxmlformats.org/officeDocument/2006/relationships/hyperlink" Target="https://pl.wikipedia.org/wiki/Niemowl%C4%99" TargetMode="External"/><Relationship Id="rId9" Type="http://schemas.openxmlformats.org/officeDocument/2006/relationships/hyperlink" Target="https://pl.wikipedia.org/wiki/P%C5%82at_potyliczn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DDD"/>
            </a:gs>
            <a:gs pos="100000">
              <a:srgbClr val="919191"/>
            </a:gs>
          </a:gsLst>
          <a:lin ang="5400012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 descr="Znalezione obrazy dla zapytania móz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400" y="1231641"/>
            <a:ext cx="5261947" cy="384110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 txBox="1"/>
          <p:nvPr/>
        </p:nvSpPr>
        <p:spPr>
          <a:xfrm>
            <a:off x="215550" y="180675"/>
            <a:ext cx="87129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dirty="0">
                <a:latin typeface="Comic Sans MS"/>
                <a:ea typeface="Comic Sans MS"/>
                <a:cs typeface="Comic Sans MS"/>
                <a:sym typeface="Comic Sans MS"/>
              </a:rPr>
              <a:t>Jak działa? Jak go ćwiczyć i czym karmić? </a:t>
            </a:r>
            <a:r>
              <a:rPr lang="pl" sz="26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pl" sz="26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" sz="2600" dirty="0" smtClean="0"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lang="pl" sz="2600" dirty="0"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lang="pl" sz="2600" dirty="0" smtClean="0">
                <a:latin typeface="Comic Sans MS"/>
                <a:ea typeface="Comic Sans MS"/>
                <a:cs typeface="Comic Sans MS"/>
                <a:sym typeface="Comic Sans MS"/>
              </a:rPr>
              <a:t>szystko </a:t>
            </a:r>
            <a:r>
              <a:rPr lang="pl" sz="2600" dirty="0">
                <a:latin typeface="Comic Sans MS"/>
                <a:ea typeface="Comic Sans MS"/>
                <a:cs typeface="Comic Sans MS"/>
                <a:sym typeface="Comic Sans MS"/>
              </a:rPr>
              <a:t>o ludzkim mózgu.</a:t>
            </a:r>
            <a:endParaRPr sz="26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>
            <a:spLocks noGrp="1"/>
          </p:cNvSpPr>
          <p:nvPr>
            <p:ph type="title"/>
          </p:nvPr>
        </p:nvSpPr>
        <p:spPr>
          <a:xfrm>
            <a:off x="2256925" y="233475"/>
            <a:ext cx="70113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Jak działa mózg?</a:t>
            </a:r>
            <a:endParaRPr sz="3600"/>
          </a:p>
        </p:txBody>
      </p:sp>
      <p:sp>
        <p:nvSpPr>
          <p:cNvPr id="216" name="Google Shape;216;p22"/>
          <p:cNvSpPr txBox="1">
            <a:spLocks noGrp="1"/>
          </p:cNvSpPr>
          <p:nvPr>
            <p:ph type="body" idx="1"/>
          </p:nvPr>
        </p:nvSpPr>
        <p:spPr>
          <a:xfrm>
            <a:off x="0" y="1747500"/>
            <a:ext cx="9144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3D85C6"/>
              </a:solidFill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3133900" y="602075"/>
            <a:ext cx="55617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350">
              <a:solidFill>
                <a:srgbClr val="BF9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Mózg jest zbudowany z komórek nerwowych - neuronów, których może być mniej więcej od 90 do 200 miliardów. To wydaje się bardzo dużo, ale nieporównywalnie więcej jest połączeń pomiędzy nimi: każdy neuron styka się z 10-50 tysiącami innych neuronów, tworząc </a:t>
            </a:r>
            <a:r>
              <a:rPr lang="pl" sz="1600" b="1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niewyobrażalnie skomplikowane sieci połączeń.</a:t>
            </a:r>
            <a:r>
              <a:rPr lang="pl" sz="160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 Połączenia, styki komórek nerwowych, to synapsy. Ich liczba i rozmieszczenie zmieniają się w ciągu naszego życia, przybywa ich zwłaszcza wtedy, gdy uczymy się czegoś nowego.</a:t>
            </a:r>
            <a:endParaRPr sz="1600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600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1600">
              <a:solidFill>
                <a:schemeClr val="accent2"/>
              </a:solidFill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285050" y="168275"/>
            <a:ext cx="433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1C232"/>
                </a:solidFill>
                <a:latin typeface="Lato"/>
                <a:ea typeface="Lato"/>
                <a:cs typeface="Lato"/>
                <a:sym typeface="Lato"/>
              </a:rPr>
              <a:t>2.</a:t>
            </a:r>
            <a:endParaRPr sz="1800">
              <a:solidFill>
                <a:srgbClr val="F1C23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4050" y="83950"/>
            <a:ext cx="1829275" cy="12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2256925" y="233475"/>
            <a:ext cx="70113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Jak działa mózg?</a:t>
            </a:r>
            <a:endParaRPr sz="3600"/>
          </a:p>
        </p:txBody>
      </p:sp>
      <p:sp>
        <p:nvSpPr>
          <p:cNvPr id="226" name="Google Shape;226;p23"/>
          <p:cNvSpPr txBox="1">
            <a:spLocks noGrp="1"/>
          </p:cNvSpPr>
          <p:nvPr>
            <p:ph type="body" idx="1"/>
          </p:nvPr>
        </p:nvSpPr>
        <p:spPr>
          <a:xfrm>
            <a:off x="0" y="1747500"/>
            <a:ext cx="9144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3D85C6"/>
              </a:solidFill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3264300" y="756900"/>
            <a:ext cx="5879700" cy="43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 b="1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To dzięki synapsom są przekazywane impulsy z jednej komórki na drugą</a:t>
            </a:r>
            <a:r>
              <a:rPr lang="pl" sz="180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 - przy udziale neuroprzekaźników (neurohormonów - synapsy chemiczne) lub na drodze impulsu elektrycznego (synapsy elektryczne). Powstawanie sieci neuronów o zwiększonym przewodnictwie jest podstawą uczenia się i zapamiętywania. Pamięć znów zależy od siły połączeń między neuronami.</a:t>
            </a:r>
            <a:endParaRPr sz="1800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2000">
              <a:solidFill>
                <a:schemeClr val="accent2"/>
              </a:solidFill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309875" y="233475"/>
            <a:ext cx="3843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1C232"/>
                </a:solidFill>
                <a:latin typeface="Lato"/>
                <a:ea typeface="Lato"/>
                <a:cs typeface="Lato"/>
                <a:sym typeface="Lato"/>
              </a:rPr>
              <a:t>3.</a:t>
            </a:r>
            <a:endParaRPr sz="1800">
              <a:solidFill>
                <a:srgbClr val="F1C23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9" name="Google Shape;229;p23" descr="Znalezione obrazy dla zapytania synaps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000" y="330100"/>
            <a:ext cx="2287349" cy="12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body" idx="1"/>
          </p:nvPr>
        </p:nvSpPr>
        <p:spPr>
          <a:xfrm>
            <a:off x="5738400" y="852325"/>
            <a:ext cx="3061200" cy="3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6000" b="1">
                <a:solidFill>
                  <a:srgbClr val="93C47D"/>
                </a:solidFill>
              </a:rPr>
              <a:t>Półkule mózgu - zadania.</a:t>
            </a:r>
            <a:endParaRPr sz="6000" b="1">
              <a:solidFill>
                <a:srgbClr val="93C47D"/>
              </a:solidFill>
            </a:endParaRPr>
          </a:p>
        </p:txBody>
      </p:sp>
      <p:pic>
        <p:nvPicPr>
          <p:cNvPr id="237" name="Google Shape;237;p24" descr="Znalezione obrazy dla zapytania moz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497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1704300" y="89000"/>
            <a:ext cx="57354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latin typeface="Pacifico"/>
                <a:ea typeface="Pacifico"/>
                <a:cs typeface="Pacifico"/>
                <a:sym typeface="Pacifico"/>
              </a:rPr>
              <a:t>Mózg - animacja.(przekrój)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13" y="131675"/>
            <a:ext cx="8675775" cy="48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27" descr="Znalezione obrazy dla zapytania mozg zdjęc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025" y="169800"/>
            <a:ext cx="1726275" cy="1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6875" y="102875"/>
            <a:ext cx="1726275" cy="1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7"/>
          <p:cNvSpPr/>
          <p:nvPr/>
        </p:nvSpPr>
        <p:spPr>
          <a:xfrm>
            <a:off x="119613" y="2147169"/>
            <a:ext cx="8904770" cy="7925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ZADBAJ O KONDYCJĘ</a:t>
            </a:r>
          </a:p>
        </p:txBody>
      </p:sp>
      <p:sp>
        <p:nvSpPr>
          <p:cNvPr id="263" name="Google Shape;263;p27"/>
          <p:cNvSpPr/>
          <p:nvPr/>
        </p:nvSpPr>
        <p:spPr>
          <a:xfrm>
            <a:off x="1858975" y="3065225"/>
            <a:ext cx="5044479" cy="97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MÓZGU!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title"/>
          </p:nvPr>
        </p:nvSpPr>
        <p:spPr>
          <a:xfrm>
            <a:off x="1657625" y="233475"/>
            <a:ext cx="70113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3600">
                <a:latin typeface="Pacifico"/>
                <a:ea typeface="Pacifico"/>
                <a:cs typeface="Pacifico"/>
                <a:sym typeface="Pacifico"/>
              </a:rPr>
              <a:t>Zadbaj o kondycję mózgu !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0" name="Google Shape;270;p28"/>
          <p:cNvSpPr txBox="1">
            <a:spLocks noGrp="1"/>
          </p:cNvSpPr>
          <p:nvPr>
            <p:ph type="body" idx="1"/>
          </p:nvPr>
        </p:nvSpPr>
        <p:spPr>
          <a:xfrm>
            <a:off x="3007550" y="1297925"/>
            <a:ext cx="5953800" cy="21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1. Mózg człowieka do prawidłowego funkcjonowania potrzebuje odpowiedniej diety bogatej w węglowodany, proteiny, tłuszcze oraz witaminy A, C, E i wszystkich z grupy B. Zbyt długie przerwy w dopływie energii powodują osłabienie koncentracji i logicznego myślenia.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7349" y="3035800"/>
            <a:ext cx="3388075" cy="19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9"/>
          <p:cNvSpPr txBox="1">
            <a:spLocks noGrp="1"/>
          </p:cNvSpPr>
          <p:nvPr>
            <p:ph type="title"/>
          </p:nvPr>
        </p:nvSpPr>
        <p:spPr>
          <a:xfrm>
            <a:off x="1657625" y="233475"/>
            <a:ext cx="70113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3600">
                <a:latin typeface="Pacifico"/>
                <a:ea typeface="Pacifico"/>
                <a:cs typeface="Pacifico"/>
                <a:sym typeface="Pacifico"/>
              </a:rPr>
              <a:t>Zadbaj o kondycję mózgu !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8" name="Google Shape;278;p29"/>
          <p:cNvSpPr txBox="1">
            <a:spLocks noGrp="1"/>
          </p:cNvSpPr>
          <p:nvPr>
            <p:ph type="body" idx="1"/>
          </p:nvPr>
        </p:nvSpPr>
        <p:spPr>
          <a:xfrm>
            <a:off x="3105925" y="1424425"/>
            <a:ext cx="6038100" cy="3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2.Mózg składa się w większości z wody i tłuszczu, dlatego te dwa składniki są niezbędne do jego prawidłowej pracy. Kwasy tłuszczowe omega-3 poprawiają ukrwienie mózgu i polepszają przepływ bodźców nerwowych między istotą białą i szarą. Źródłem kwasów omega-3 są przede wszystkim: • tłuste ryby, tj. łosoś, makrela, śledź, halibut, • orzechy i migdały, • awokado, • siemię lniane , • olej lniany i rzepakowy.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600"/>
              <a:t>3.Bardzo ważna jest proporcja kwasów omega-3 do omega-6, gdyż nadmiar omega-6 niweluje działanie omega-3. Odpowiedni stosunek kwasów tłuszczowych z rodziny n-3 do n-6 powinien wynosić  ok. 1:5, gdy tymczasem w diecie przeciętnego Polaka stosunek ten wynosi nawet 1:30.</a:t>
            </a:r>
            <a:endParaRPr sz="1600"/>
          </a:p>
        </p:txBody>
      </p:sp>
      <p:pic>
        <p:nvPicPr>
          <p:cNvPr id="279" name="Google Shape;279;p29" descr="Podobny obraz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275" y="193025"/>
            <a:ext cx="1967451" cy="123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 txBox="1">
            <a:spLocks noGrp="1"/>
          </p:cNvSpPr>
          <p:nvPr>
            <p:ph type="title"/>
          </p:nvPr>
        </p:nvSpPr>
        <p:spPr>
          <a:xfrm>
            <a:off x="1657625" y="233475"/>
            <a:ext cx="70113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3600">
                <a:latin typeface="Pacifico"/>
                <a:ea typeface="Pacifico"/>
                <a:cs typeface="Pacifico"/>
                <a:sym typeface="Pacifico"/>
              </a:rPr>
              <a:t>Zadbaj o kondycję mózgu !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body" idx="1"/>
          </p:nvPr>
        </p:nvSpPr>
        <p:spPr>
          <a:xfrm>
            <a:off x="3260350" y="1536825"/>
            <a:ext cx="5883600" cy="3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• Jeśli tłuszcze, to także lecytyna. Jest to tłuszcz złożony należący do grupy fosfolipidów, który poprawia koncentrację. Znajdziemy ją w takich produktach jak: 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➔"/>
            </a:pPr>
            <a:r>
              <a:rPr lang="pl"/>
              <a:t> żółtko jaja,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pl"/>
              <a:t>  soja,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pl"/>
              <a:t>  wątróbka,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pl"/>
              <a:t>  orzeszki ziemne.</a:t>
            </a:r>
            <a:endParaRPr/>
          </a:p>
        </p:txBody>
      </p:sp>
      <p:pic>
        <p:nvPicPr>
          <p:cNvPr id="287" name="Google Shape;287;p30" descr="Znalezione obrazy dla zapytania zoltko jaja png"/>
          <p:cNvPicPr preferRelativeResize="0"/>
          <p:nvPr/>
        </p:nvPicPr>
        <p:blipFill>
          <a:blip r:embed="rId4">
            <a:alphaModFix amt="97000"/>
          </a:blip>
          <a:stretch>
            <a:fillRect/>
          </a:stretch>
        </p:blipFill>
        <p:spPr>
          <a:xfrm rot="180007">
            <a:off x="3014883" y="3543916"/>
            <a:ext cx="1908285" cy="1272218"/>
          </a:xfrm>
          <a:prstGeom prst="rect">
            <a:avLst/>
          </a:prstGeom>
          <a:noFill/>
          <a:ln>
            <a:noFill/>
          </a:ln>
          <a:effectLst>
            <a:outerShdw blurRad="114300" dist="114300" dir="780000" algn="bl" rotWithShape="0">
              <a:srgbClr val="000000">
                <a:alpha val="77000"/>
              </a:srgbClr>
            </a:outerShdw>
            <a:reflection stA="93000" endPos="36000" dist="133350" dir="5400000" fadeDir="5400012" sy="-100000" algn="bl" rotWithShape="0"/>
          </a:effectLst>
        </p:spPr>
      </p:pic>
      <p:pic>
        <p:nvPicPr>
          <p:cNvPr id="288" name="Google Shape;288;p30" descr="Znalezione obrazy dla zapytania orzeszki ziemn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8175" y="2346900"/>
            <a:ext cx="3684675" cy="246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1"/>
          <p:cNvSpPr txBox="1">
            <a:spLocks noGrp="1"/>
          </p:cNvSpPr>
          <p:nvPr>
            <p:ph type="body" idx="1"/>
          </p:nvPr>
        </p:nvSpPr>
        <p:spPr>
          <a:xfrm>
            <a:off x="3527375" y="601450"/>
            <a:ext cx="5265600" cy="29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pl" sz="1800" b="1">
                <a:latin typeface="Arial"/>
                <a:ea typeface="Arial"/>
                <a:cs typeface="Arial"/>
                <a:sym typeface="Arial"/>
              </a:rPr>
              <a:t>Gimnastyka umysłowa</a:t>
            </a:r>
            <a:r>
              <a:rPr lang="pl" sz="1800">
                <a:latin typeface="Arial"/>
                <a:ea typeface="Arial"/>
                <a:cs typeface="Arial"/>
                <a:sym typeface="Arial"/>
              </a:rPr>
              <a:t> jest jak najbardziej wskazana, ale wielkie znaczenie ma też sport i wysiłek fizyczny - 45 minut dziennie daje wystarczającą dawkę dotlenienia mózgu, który  traktowany w odpowiedni sposób może nam doskonale służyć do późnej starości.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1487275" y="292225"/>
            <a:ext cx="68898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Zadbaj o kondycję mózgu !</a:t>
            </a:r>
            <a:endParaRPr sz="36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96" name="Google Shape;296;p31" descr="Znalezione obrazy dla zapytania ludzie robiacy brzuszk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613" y="3151850"/>
            <a:ext cx="2493125" cy="186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2" name="Google Shape;142;p14"/>
          <p:cNvSpPr txBox="1"/>
          <p:nvPr/>
        </p:nvSpPr>
        <p:spPr>
          <a:xfrm>
            <a:off x="3254475" y="220032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4"/>
          <p:cNvSpPr txBox="1"/>
          <p:nvPr/>
        </p:nvSpPr>
        <p:spPr>
          <a:xfrm>
            <a:off x="226400" y="1407925"/>
            <a:ext cx="443610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Mózg - część ośrodkowego układu nerwowego leżąca w czaszce. Jest to najbardziej złożony narząd człowieka. Stopień jego rozwoju prawdopodobnie warunkuje istnienie świadomości.</a:t>
            </a:r>
            <a:endParaRPr/>
          </a:p>
        </p:txBody>
      </p:sp>
      <p:sp>
        <p:nvSpPr>
          <p:cNvPr id="145" name="Google Shape;145;p14"/>
          <p:cNvSpPr txBox="1"/>
          <p:nvPr/>
        </p:nvSpPr>
        <p:spPr>
          <a:xfrm>
            <a:off x="3134200" y="118152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161" y="2479775"/>
            <a:ext cx="2226367" cy="2452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4"/>
          <p:cNvSpPr txBox="1"/>
          <p:nvPr/>
        </p:nvSpPr>
        <p:spPr>
          <a:xfrm>
            <a:off x="148725" y="301250"/>
            <a:ext cx="6903300" cy="15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 i="1">
                <a:solidFill>
                  <a:srgbClr val="F1C232"/>
                </a:solidFill>
              </a:rPr>
              <a:t>Czym jest  mózg?</a:t>
            </a:r>
            <a:endParaRPr sz="4800" i="1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1123975" y="2326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/>
              <a:t>Pamiętaj!</a:t>
            </a:r>
            <a:endParaRPr sz="4000"/>
          </a:p>
        </p:txBody>
      </p:sp>
      <p:sp>
        <p:nvSpPr>
          <p:cNvPr id="303" name="Google Shape;303;p32"/>
          <p:cNvSpPr txBox="1">
            <a:spLocks noGrp="1"/>
          </p:cNvSpPr>
          <p:nvPr>
            <p:ph type="body" idx="1"/>
          </p:nvPr>
        </p:nvSpPr>
        <p:spPr>
          <a:xfrm>
            <a:off x="3395600" y="1872325"/>
            <a:ext cx="5422800" cy="30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l" sz="1800"/>
              <a:t> Staraj się jeść codziennie ciemne pieczywo razowe i produkty z pełnego ziarna (np. brązowy ryż).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l" sz="1800"/>
              <a:t> Na drugie śniadanie i na podwieczorek jedz owoce. Do obiadu koniecznie zjadaj sałatkę z mieszanki świeżych warzyw.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l" sz="1800"/>
              <a:t> Nie zapominaj o tłuszczach rybnych i roślinnych. Pij dużo wody mineralnej - wspomaga przemiany biochemiczne w mózgu. </a:t>
            </a:r>
            <a:endParaRPr sz="1800"/>
          </a:p>
        </p:txBody>
      </p:sp>
      <p:pic>
        <p:nvPicPr>
          <p:cNvPr id="304" name="Google Shape;304;p32" descr="Znalezione obrazy dla zapytania woda mineraln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775" y="137600"/>
            <a:ext cx="2385625" cy="154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1123975" y="2326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/>
              <a:t>Pamiętaj!</a:t>
            </a:r>
            <a:endParaRPr sz="4000"/>
          </a:p>
        </p:txBody>
      </p:sp>
      <p:sp>
        <p:nvSpPr>
          <p:cNvPr id="311" name="Google Shape;311;p33"/>
          <p:cNvSpPr txBox="1">
            <a:spLocks noGrp="1"/>
          </p:cNvSpPr>
          <p:nvPr>
            <p:ph type="body" idx="1"/>
          </p:nvPr>
        </p:nvSpPr>
        <p:spPr>
          <a:xfrm>
            <a:off x="3063625" y="1321775"/>
            <a:ext cx="5474400" cy="3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l" sz="1800"/>
              <a:t> Ruszaj się, ćwicz, a przynajmniej spaceruj! Oddychaj świeżym powietrzem. Wzbogacisz krew w tlen, która go dostarczy mózgowi. Nawet najbardziej zdrowe posiłki bez dostatecznej ilości tlenu nie wystarczają do sprawnego funkcjonowania pamięci. Jego brak zabija szare komórki, które się nie odradzają.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pl" sz="1800"/>
              <a:t> Wysypiaj się. Nieprzerwany nocny sen również zapewnia odpowiednie dotlenienie. Podczas snu organizm osiąga stan naturalnego odprężenia. Już 72 godziny bez snu wyniszczają mózg.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312" name="Google Shape;312;p33" descr="Znalezione obrazy dla zapytania biegnący czlowiek 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900" y="57575"/>
            <a:ext cx="1264200" cy="1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9" name="Google Shape;319;p34" descr="Znalezione obrazy dla zapytania mozg zdjęc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025" y="169800"/>
            <a:ext cx="1726275" cy="1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6875" y="102875"/>
            <a:ext cx="1726275" cy="1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/>
          <p:nvPr/>
        </p:nvSpPr>
        <p:spPr>
          <a:xfrm>
            <a:off x="476250" y="2231242"/>
            <a:ext cx="8191809" cy="6812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ILUZJE OPTYCZNE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175" y="1092950"/>
            <a:ext cx="2762000" cy="3682650"/>
          </a:xfrm>
          <a:prstGeom prst="rect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35"/>
          <p:cNvSpPr txBox="1"/>
          <p:nvPr/>
        </p:nvSpPr>
        <p:spPr>
          <a:xfrm>
            <a:off x="0" y="134425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Iluzje Optyczne</a:t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35"/>
          <p:cNvSpPr txBox="1"/>
          <p:nvPr/>
        </p:nvSpPr>
        <p:spPr>
          <a:xfrm>
            <a:off x="2936100" y="1584800"/>
            <a:ext cx="2617800" cy="2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pl" sz="18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Spójrz na ilustrację. Jak myślisz czy ta postać się obraca? Nie! To jedynie dwuwymiarowa grafika. Nasz mózg “dopowiada sobie” trzecią stronę.</a:t>
            </a:r>
            <a:endParaRPr sz="18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8" name="Google Shape;3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575" y="892375"/>
            <a:ext cx="3069875" cy="4166250"/>
          </a:xfrm>
          <a:prstGeom prst="rect">
            <a:avLst/>
          </a:prstGeom>
          <a:noFill/>
          <a:ln w="38100" cap="flat" cmpd="thinThick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0" name="Google Shape;340;p36"/>
          <p:cNvSpPr txBox="1"/>
          <p:nvPr/>
        </p:nvSpPr>
        <p:spPr>
          <a:xfrm>
            <a:off x="14150" y="113200"/>
            <a:ext cx="91440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Iluzje optyczne</a:t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290100" y="523625"/>
            <a:ext cx="27027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CO WIDZISZ?</a:t>
            </a:r>
            <a:endParaRPr sz="3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1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8" name="Google Shape;3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9" y="-283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/>
          <p:nvPr/>
        </p:nvSpPr>
        <p:spPr>
          <a:xfrm>
            <a:off x="1761675" y="127350"/>
            <a:ext cx="70800" cy="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0" name="Google Shape;350;p37"/>
          <p:cNvSpPr txBox="1"/>
          <p:nvPr/>
        </p:nvSpPr>
        <p:spPr>
          <a:xfrm>
            <a:off x="2016375" y="183950"/>
            <a:ext cx="5086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Lato"/>
                <a:ea typeface="Lato"/>
                <a:cs typeface="Lato"/>
                <a:sym typeface="Lato"/>
              </a:rPr>
              <a:t>i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2320600" y="502325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725" y="646200"/>
            <a:ext cx="3944250" cy="3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318375" y="268850"/>
            <a:ext cx="3806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Iluzje optyczne</a:t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3256550" y="3780300"/>
            <a:ext cx="47544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Wpatruj się w ilustrację. Co widzisz?</a:t>
            </a:r>
            <a:endParaRPr sz="18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Czyżby obraz się portuszał? To nieprawda. Jest to tylko “dopowiedziane”</a:t>
            </a:r>
            <a:endParaRPr sz="18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przez nasz mózg. </a:t>
            </a:r>
            <a:endParaRPr sz="18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61" name="Google Shape;36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15175" y="341375"/>
            <a:ext cx="9088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Iluzje Optyczne</a:t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3" name="Google Shape;3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0100" y="1056950"/>
            <a:ext cx="4369325" cy="39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Pacifico"/>
                <a:ea typeface="Pacifico"/>
                <a:cs typeface="Pacifico"/>
                <a:sym typeface="Pacifico"/>
              </a:rPr>
              <a:t>Dziękujemy za uwagę!</a:t>
            </a:r>
            <a:endParaRPr sz="4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70" name="Google Shape;370;p39"/>
          <p:cNvSpPr txBox="1">
            <a:spLocks noGrp="1"/>
          </p:cNvSpPr>
          <p:nvPr>
            <p:ph type="body" idx="1"/>
          </p:nvPr>
        </p:nvSpPr>
        <p:spPr>
          <a:xfrm>
            <a:off x="2701263" y="16411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800">
                <a:latin typeface="Caveat"/>
                <a:ea typeface="Caveat"/>
                <a:cs typeface="Caveat"/>
                <a:sym typeface="Caveat"/>
              </a:rPr>
              <a:t>Mikołaj Kamiński, Kacper Walecki, Jakub Chełminiak</a:t>
            </a:r>
            <a:endParaRPr sz="2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1" name="Google Shape;371;p39" descr="Znalezione obrazy dla zapytania mozg"/>
          <p:cNvPicPr preferRelativeResize="0"/>
          <p:nvPr/>
        </p:nvPicPr>
        <p:blipFill rotWithShape="1">
          <a:blip r:embed="rId4">
            <a:alphaModFix/>
          </a:blip>
          <a:srcRect t="3120" b="-3119"/>
          <a:stretch/>
        </p:blipFill>
        <p:spPr>
          <a:xfrm>
            <a:off x="3731775" y="2345475"/>
            <a:ext cx="3825526" cy="27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15" descr="Znalezione obrazy dla zapytania mozg zdjęc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025" y="169800"/>
            <a:ext cx="1726275" cy="1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6875" y="102875"/>
            <a:ext cx="1726275" cy="1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/>
          <p:nvPr/>
        </p:nvSpPr>
        <p:spPr>
          <a:xfrm>
            <a:off x="476250" y="2258819"/>
            <a:ext cx="8191645" cy="6260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PODZIAŁ KLINICZNY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791600" y="3797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Podział kliniczny</a:t>
            </a:r>
            <a:endParaRPr sz="3600"/>
          </a:p>
        </p:txBody>
      </p:sp>
      <p:sp>
        <p:nvSpPr>
          <p:cNvPr id="164" name="Google Shape;164;p16"/>
          <p:cNvSpPr txBox="1">
            <a:spLocks noGrp="1"/>
          </p:cNvSpPr>
          <p:nvPr>
            <p:ph type="body" idx="1"/>
          </p:nvPr>
        </p:nvSpPr>
        <p:spPr>
          <a:xfrm>
            <a:off x="3204150" y="1709125"/>
            <a:ext cx="5400300" cy="3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>
              <a:solidFill>
                <a:srgbClr val="F1C23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półkule mózgu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hemispheria cerebri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móżdżek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cerebellum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pień mózgu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truncus encephali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śródmózgowie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mesencephalon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most Varola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, łac.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pons, pons Varoli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Arial"/>
              <a:buChar char="➔"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rdzeń przedłużony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medulla oblongata</a:t>
            </a:r>
            <a:endParaRPr sz="1800" i="1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Do pnia mózgu niektóre źródła zaliczają także międzymózgowie oraz jądra kresomózgowia.</a:t>
            </a:r>
            <a:endParaRPr sz="180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4600" y="84325"/>
            <a:ext cx="2529600" cy="18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2" name="Google Shape;172;p17" descr="Znalezione obrazy dla zapytania mozg zdjęc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025" y="169800"/>
            <a:ext cx="1726275" cy="1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descr="Znalezione obrazy dla zapytania mozg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6875" y="102875"/>
            <a:ext cx="1726275" cy="17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/>
          <p:nvPr/>
        </p:nvSpPr>
        <p:spPr>
          <a:xfrm>
            <a:off x="237488" y="2159419"/>
            <a:ext cx="8669033" cy="7680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06666"/>
                </a:solidFill>
                <a:latin typeface="Arial"/>
              </a:rPr>
              <a:t>MÓZG - INFORMACJE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1227225" y="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/>
              <a:t>Mózg</a:t>
            </a:r>
            <a:endParaRPr sz="4800"/>
          </a:p>
        </p:txBody>
      </p:sp>
      <p:sp>
        <p:nvSpPr>
          <p:cNvPr id="182" name="Google Shape;182;p18"/>
          <p:cNvSpPr txBox="1">
            <a:spLocks noGrp="1"/>
          </p:cNvSpPr>
          <p:nvPr>
            <p:ph type="body" idx="1"/>
          </p:nvPr>
        </p:nvSpPr>
        <p:spPr>
          <a:xfrm>
            <a:off x="3204150" y="1110850"/>
            <a:ext cx="5818200" cy="42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Jamki zarodkowych pęcherzyków mózgu utrzymują się przez cały czas kształtowania się mózgu tworząc w wykształconym już mózgu tzw. </a:t>
            </a:r>
            <a:r>
              <a:rPr lang="pl" sz="1800" b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komory mózgowe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, które wypełnione są surowiczym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płynem mózgowo-rdzeniowym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. Z bocznych pęcherzykowatych wypukleń mózgu pierwotnego wytwarzają się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oczy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; z przodu tworzy się płat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węchowy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. Im wyżej na filogenetycznej drabinie stoją kręgowce, tym znaczniejszy obserwuje się rozwój przodomózgowia, które w końcu tworzy właściwy mózg (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cerebrum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), składający się z dwóch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półkul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(prawej i lewej). U człowieka przykrywają one całą resztę mózgu.</a:t>
            </a:r>
            <a:endParaRPr sz="180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18" descr="Znalezione obrazy dla zapytania mózg 3d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725" y="168600"/>
            <a:ext cx="1620275" cy="1170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>
            <a:spLocks noGrp="1"/>
          </p:cNvSpPr>
          <p:nvPr>
            <p:ph type="title"/>
          </p:nvPr>
        </p:nvSpPr>
        <p:spPr>
          <a:xfrm>
            <a:off x="1297500" y="2532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/>
              <a:t>Mózg</a:t>
            </a:r>
            <a:endParaRPr sz="4800"/>
          </a:p>
        </p:txBody>
      </p:sp>
      <p:sp>
        <p:nvSpPr>
          <p:cNvPr id="190" name="Google Shape;190;p19"/>
          <p:cNvSpPr txBox="1">
            <a:spLocks noGrp="1"/>
          </p:cNvSpPr>
          <p:nvPr>
            <p:ph type="body" idx="1"/>
          </p:nvPr>
        </p:nvSpPr>
        <p:spPr>
          <a:xfrm>
            <a:off x="3126000" y="1989150"/>
            <a:ext cx="5210400" cy="3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Półkule te są pofałdowane, co znacznie zwiększa ich powierzchnię. Wyróżnia się na nich bruzdy (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sulci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fissurae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 i zakręty (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gyri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). Półkule mózgowe rozwijają się kosztem </a:t>
            </a:r>
            <a:r>
              <a:rPr lang="pl" sz="1800" b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międzymózgowia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pl" sz="1800" b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śródmózgowia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. Z </a:t>
            </a:r>
            <a:r>
              <a:rPr lang="pl" sz="1800" b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tyłomózgowia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powstaje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móżdżek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l" sz="18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cerebellum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), a </a:t>
            </a:r>
            <a:r>
              <a:rPr lang="pl" sz="1800" b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rdzeniomózgowie 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zamienia się w </a:t>
            </a:r>
            <a:r>
              <a:rPr lang="pl" sz="18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rdzeń przedłużony</a:t>
            </a:r>
            <a:r>
              <a:rPr lang="pl" sz="18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pic>
        <p:nvPicPr>
          <p:cNvPr id="191" name="Google Shape;1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0650" y="182700"/>
            <a:ext cx="1706175" cy="180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566750" y="-983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/>
              <a:t>Mózg</a:t>
            </a:r>
            <a:endParaRPr sz="4800"/>
          </a:p>
        </p:txBody>
      </p:sp>
      <p:sp>
        <p:nvSpPr>
          <p:cNvPr id="198" name="Google Shape;198;p20"/>
          <p:cNvSpPr txBox="1">
            <a:spLocks noGrp="1"/>
          </p:cNvSpPr>
          <p:nvPr>
            <p:ph type="body" idx="1"/>
          </p:nvPr>
        </p:nvSpPr>
        <p:spPr>
          <a:xfrm>
            <a:off x="3412200" y="522975"/>
            <a:ext cx="5731800" cy="45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Masa mózgu ludzkiego wynosi u mężczyzny około 1375 g, u kobiety 1225 g, podczas gdy masa mózgu </a:t>
            </a: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niemowlęcia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to zwykle około 350 g. Obydwie półkule rozdzielone są głęboką bruzdą podłużną, a tylko w dolnej części złączone są </a:t>
            </a: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wielkim spoidłem mózgowym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l" sz="16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corpus callosum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), z śródmózgowiem natomiast łączą się za pomocą szypułek mózgowych (</a:t>
            </a:r>
            <a:r>
              <a:rPr lang="pl" sz="16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pedunculi cerebri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). Głęboka bruzda boczna, zwana </a:t>
            </a: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bruzdą Sylwiusza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l" sz="16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fissura cerebri lateralis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" sz="1600" i="1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fissura Sylvii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), przecina pod spodem półkule mózgowe, tak że dzieli każdą półkulę (od spodu) na 5 płatów:</a:t>
            </a:r>
            <a:endParaRPr sz="160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czołowy</a:t>
            </a:r>
            <a:endParaRPr sz="1600">
              <a:solidFill>
                <a:srgbClr val="F1C232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7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ciemieniowy</a:t>
            </a:r>
            <a:endParaRPr sz="1600">
              <a:solidFill>
                <a:srgbClr val="F1C232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skroniowy</a:t>
            </a:r>
            <a:endParaRPr sz="1600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potyliczny</a:t>
            </a:r>
            <a:endParaRPr sz="1600">
              <a:solidFill>
                <a:srgbClr val="F1C232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9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600"/>
              <a:buFont typeface="Arial"/>
              <a:buChar char="➔"/>
            </a:pPr>
            <a:r>
              <a:rPr lang="pl" sz="1600">
                <a:solidFill>
                  <a:srgbClr val="F1C23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brzeżny</a:t>
            </a:r>
            <a:r>
              <a:rPr lang="pl" sz="160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 (limbiczny)</a:t>
            </a:r>
            <a:endParaRPr sz="1600">
              <a:solidFill>
                <a:srgbClr val="F1C232"/>
              </a:solidFill>
            </a:endParaRPr>
          </a:p>
          <a:p>
            <a:pPr marL="0" lvl="0" indent="0" algn="l" rtl="0">
              <a:spcBef>
                <a:spcPts val="1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9" name="Google Shape;199;p20" descr="Znalezione obrazy dla zapytania animacje mozgu 3d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6750" y="126500"/>
            <a:ext cx="1828174" cy="12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1441825" y="233475"/>
            <a:ext cx="70113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/>
              <a:t>Jak działa mózg?</a:t>
            </a:r>
            <a:endParaRPr sz="3600"/>
          </a:p>
        </p:txBody>
      </p:sp>
      <p:sp>
        <p:nvSpPr>
          <p:cNvPr id="206" name="Google Shape;206;p21"/>
          <p:cNvSpPr txBox="1">
            <a:spLocks noGrp="1"/>
          </p:cNvSpPr>
          <p:nvPr>
            <p:ph type="body" idx="1"/>
          </p:nvPr>
        </p:nvSpPr>
        <p:spPr>
          <a:xfrm>
            <a:off x="0" y="1747500"/>
            <a:ext cx="9144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3D85C6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3176050" y="1252325"/>
            <a:ext cx="5542500" cy="3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l" sz="180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Mózg to około półtora kilograma galaretki produkującej prąd. Składa się głównie z wody (1,5 litra), białka (130 g), tłuszczu (95 g) i soli mineralnych</a:t>
            </a:r>
            <a:r>
              <a:rPr lang="pl" sz="1800" b="1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. Stanowi zaledwie 2 procent masy naszego ciała, tymczasem zużywa aż 20 procent wytwarzanej przez nas energii. To dzięki tej galaretce jesteśmy sobą.</a:t>
            </a:r>
            <a:r>
              <a:rPr lang="pl" sz="1800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rPr>
              <a:t> Jak działa najważniejsza część naszego ciała?</a:t>
            </a:r>
            <a:endParaRPr sz="1800">
              <a:solidFill>
                <a:srgbClr val="F1C23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25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2000">
              <a:solidFill>
                <a:schemeClr val="accent2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309850" y="233475"/>
            <a:ext cx="5700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1C232"/>
                </a:solidFill>
                <a:latin typeface="Lato"/>
                <a:ea typeface="Lato"/>
                <a:cs typeface="Lato"/>
                <a:sym typeface="Lato"/>
              </a:rPr>
              <a:t>1.</a:t>
            </a:r>
            <a:endParaRPr sz="1800">
              <a:solidFill>
                <a:srgbClr val="F1C23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21" descr="Znalezione obrazy dla zapytania mozg galaretk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7700" y="160375"/>
            <a:ext cx="2571800" cy="13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Office PowerPoint</Application>
  <PresentationFormat>Pokaz na ekranie (16:9)</PresentationFormat>
  <Paragraphs>74</Paragraphs>
  <Slides>27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5" baseType="lpstr">
      <vt:lpstr>Arial</vt:lpstr>
      <vt:lpstr>Montserrat</vt:lpstr>
      <vt:lpstr>Roboto</vt:lpstr>
      <vt:lpstr>Lato</vt:lpstr>
      <vt:lpstr>Caveat</vt:lpstr>
      <vt:lpstr>Pacifico</vt:lpstr>
      <vt:lpstr>Comic Sans MS</vt:lpstr>
      <vt:lpstr>Focus</vt:lpstr>
      <vt:lpstr>Prezentacja programu PowerPoint</vt:lpstr>
      <vt:lpstr>Prezentacja programu PowerPoint</vt:lpstr>
      <vt:lpstr>Prezentacja programu PowerPoint</vt:lpstr>
      <vt:lpstr>Podział kliniczny</vt:lpstr>
      <vt:lpstr>Prezentacja programu PowerPoint</vt:lpstr>
      <vt:lpstr>Mózg</vt:lpstr>
      <vt:lpstr>Mózg</vt:lpstr>
      <vt:lpstr>Mózg</vt:lpstr>
      <vt:lpstr>Jak działa mózg?</vt:lpstr>
      <vt:lpstr>Jak działa mózg?</vt:lpstr>
      <vt:lpstr>Jak działa mózg?</vt:lpstr>
      <vt:lpstr>Prezentacja programu PowerPoint</vt:lpstr>
      <vt:lpstr>Prezentacja programu PowerPoint</vt:lpstr>
      <vt:lpstr>Prezentacja programu PowerPoint</vt:lpstr>
      <vt:lpstr>Prezentacja programu PowerPoint</vt:lpstr>
      <vt:lpstr>Zadbaj o kondycję mózgu !</vt:lpstr>
      <vt:lpstr>Zadbaj o kondycję mózgu !</vt:lpstr>
      <vt:lpstr>Zadbaj o kondycję mózgu !</vt:lpstr>
      <vt:lpstr>Prezentacja programu PowerPoint</vt:lpstr>
      <vt:lpstr>Pamiętaj!</vt:lpstr>
      <vt:lpstr>Pamiętaj!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nauczyciel</dc:creator>
  <cp:lastModifiedBy>nauczyciel</cp:lastModifiedBy>
  <cp:revision>1</cp:revision>
  <dcterms:modified xsi:type="dcterms:W3CDTF">2019-04-02T19:40:50Z</dcterms:modified>
</cp:coreProperties>
</file>