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Lato" panose="020B0604020202020204" charset="-18"/>
      <p:regular r:id="rId46"/>
      <p:bold r:id="rId47"/>
      <p:italic r:id="rId48"/>
      <p:boldItalic r:id="rId49"/>
    </p:embeddedFont>
    <p:embeddedFont>
      <p:font typeface="Amatic SC" panose="020B0604020202020204" charset="-79"/>
      <p:regular r:id="rId50"/>
      <p:bold r:id="rId51"/>
    </p:embeddedFont>
    <p:embeddedFont>
      <p:font typeface="Playfair Display" panose="020B0604020202020204" charset="-18"/>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957105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2abfbc237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2abfbc237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46c8a244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46c8a244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470e51df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470e51df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470e51df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470e51df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5099e0c58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5099e0c5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5099e0c58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5099e0c58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5099e0c58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5099e0c58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5099e0c58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5099e0c58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5099e0c58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5099e0c58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5099e0c58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5099e0c58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470e51df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470e51df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5099e0c58_4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5099e0c58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5099e0c5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5099e0c5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5099e0c58_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5099e0c58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5099e0c58_5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5099e0c58_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5099e0c58_5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5099e0c58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5099e0c58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5099e0c58_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5099e0c58_5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5099e0c58_5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5099e0c58_5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5099e0c58_5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5099e0c58_5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5099e0c58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5099e0c58_5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5099e0c58_5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2abfbc237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2abfbc237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5099e0c58_5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5099e0c58_5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5099e0c58_5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5099e0c58_5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5099e0c58_5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5099e0c58_5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5099e0c58_5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5099e0c58_5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5099e0c58_5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5099e0c58_5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5099e0c58_5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5099e0c58_5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5099e0c58_5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5099e0c58_5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5099e0c58_4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5099e0c58_4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099e0c58_4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099e0c58_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5099e0c58_4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5099e0c58_4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46c8a244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46c8a244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5099e0c58_4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5099e0c58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5099e0c58_4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5099e0c58_4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5099e0c58_4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5099e0c58_4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5099e0c58_4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5099e0c58_4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46c8a244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46c8a244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46c8a244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46c8a244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0bf60ad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0bf60ad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abfbc237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abfbc237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2abfbc23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2abfbc23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michalpasterski.pl/2008/08/bezsennosc/"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2999775" y="976350"/>
            <a:ext cx="3148500" cy="248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 sz="2400" dirty="0"/>
              <a:t>Jak działa? Jak go ćwiczyć i czym go karmić?-Wszystko </a:t>
            </a:r>
            <a:r>
              <a:rPr lang="pl" sz="2400" dirty="0" smtClean="0"/>
              <a:t/>
            </a:r>
            <a:br>
              <a:rPr lang="pl" sz="2400" dirty="0" smtClean="0"/>
            </a:br>
            <a:r>
              <a:rPr lang="pl" sz="2400" dirty="0" smtClean="0"/>
              <a:t>o </a:t>
            </a:r>
            <a:r>
              <a:rPr lang="pl" sz="2400" dirty="0"/>
              <a:t>ludzkim mózgu</a:t>
            </a:r>
            <a:endParaRPr sz="2400" dirty="0"/>
          </a:p>
        </p:txBody>
      </p:sp>
      <p:sp>
        <p:nvSpPr>
          <p:cNvPr id="60" name="Google Shape;60;p13"/>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sz="1200" dirty="0"/>
              <a:t>Opracowanie: Julia </a:t>
            </a:r>
            <a:r>
              <a:rPr lang="pl" sz="1200" dirty="0" smtClean="0"/>
              <a:t>Roszak</a:t>
            </a:r>
            <a:br>
              <a:rPr lang="pl" sz="1200" dirty="0" smtClean="0"/>
            </a:br>
            <a:r>
              <a:rPr lang="pl" sz="1200" dirty="0" smtClean="0"/>
              <a:t> </a:t>
            </a:r>
            <a:r>
              <a:rPr lang="pl" sz="1200" dirty="0"/>
              <a:t>i Natalia Piotrzkowska</a:t>
            </a:r>
            <a:endParaRPr sz="1200" dirty="0"/>
          </a:p>
        </p:txBody>
      </p:sp>
      <p:pic>
        <p:nvPicPr>
          <p:cNvPr id="61" name="Google Shape;61;p13"/>
          <p:cNvPicPr preferRelativeResize="0"/>
          <p:nvPr/>
        </p:nvPicPr>
        <p:blipFill>
          <a:blip r:embed="rId3">
            <a:alphaModFix/>
          </a:blip>
          <a:stretch>
            <a:fillRect/>
          </a:stretch>
        </p:blipFill>
        <p:spPr>
          <a:xfrm>
            <a:off x="12" y="29050"/>
            <a:ext cx="2737725" cy="2051174"/>
          </a:xfrm>
          <a:prstGeom prst="rect">
            <a:avLst/>
          </a:prstGeom>
          <a:noFill/>
          <a:ln>
            <a:noFill/>
          </a:ln>
        </p:spPr>
      </p:pic>
      <p:pic>
        <p:nvPicPr>
          <p:cNvPr id="62" name="Google Shape;62;p13"/>
          <p:cNvPicPr preferRelativeResize="0"/>
          <p:nvPr/>
        </p:nvPicPr>
        <p:blipFill>
          <a:blip r:embed="rId4">
            <a:alphaModFix/>
          </a:blip>
          <a:stretch>
            <a:fillRect/>
          </a:stretch>
        </p:blipFill>
        <p:spPr>
          <a:xfrm>
            <a:off x="6715850" y="2652175"/>
            <a:ext cx="2428150" cy="24281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Płaty kory mózgowej</a:t>
            </a:r>
            <a:endParaRPr/>
          </a:p>
        </p:txBody>
      </p:sp>
      <p:sp>
        <p:nvSpPr>
          <p:cNvPr id="125" name="Google Shape;125;p22"/>
          <p:cNvSpPr txBox="1">
            <a:spLocks noGrp="1"/>
          </p:cNvSpPr>
          <p:nvPr>
            <p:ph type="body" idx="1"/>
          </p:nvPr>
        </p:nvSpPr>
        <p:spPr>
          <a:xfrm>
            <a:off x="205575" y="1439025"/>
            <a:ext cx="8520600" cy="31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Wyróżniamy cztery płaty mózgowe:</a:t>
            </a:r>
            <a:endParaRPr/>
          </a:p>
          <a:p>
            <a:pPr marL="457200" lvl="0" indent="-342900" algn="l" rtl="0">
              <a:spcBef>
                <a:spcPts val="1600"/>
              </a:spcBef>
              <a:spcAft>
                <a:spcPts val="0"/>
              </a:spcAft>
              <a:buSzPts val="1800"/>
              <a:buChar char="●"/>
            </a:pPr>
            <a:r>
              <a:rPr lang="pl"/>
              <a:t>płat czołowy</a:t>
            </a:r>
            <a:endParaRPr/>
          </a:p>
          <a:p>
            <a:pPr marL="457200" lvl="0" indent="-342900" algn="l" rtl="0">
              <a:spcBef>
                <a:spcPts val="0"/>
              </a:spcBef>
              <a:spcAft>
                <a:spcPts val="0"/>
              </a:spcAft>
              <a:buSzPts val="1800"/>
              <a:buChar char="●"/>
            </a:pPr>
            <a:r>
              <a:rPr lang="pl"/>
              <a:t>płat skroniowy</a:t>
            </a:r>
            <a:endParaRPr/>
          </a:p>
          <a:p>
            <a:pPr marL="457200" lvl="0" indent="-342900" algn="l" rtl="0">
              <a:spcBef>
                <a:spcPts val="0"/>
              </a:spcBef>
              <a:spcAft>
                <a:spcPts val="0"/>
              </a:spcAft>
              <a:buSzPts val="1800"/>
              <a:buChar char="●"/>
            </a:pPr>
            <a:r>
              <a:rPr lang="pl"/>
              <a:t>płat ciemieniowy</a:t>
            </a:r>
            <a:endParaRPr/>
          </a:p>
          <a:p>
            <a:pPr marL="457200" lvl="0" indent="-342900" algn="l" rtl="0">
              <a:spcBef>
                <a:spcPts val="0"/>
              </a:spcBef>
              <a:spcAft>
                <a:spcPts val="0"/>
              </a:spcAft>
              <a:buSzPts val="1800"/>
              <a:buChar char="●"/>
            </a:pPr>
            <a:r>
              <a:rPr lang="pl"/>
              <a:t>płat potyliczny</a:t>
            </a:r>
            <a:endParaRPr/>
          </a:p>
          <a:p>
            <a:pPr marL="0" lvl="0" indent="0" algn="l" rtl="0">
              <a:spcBef>
                <a:spcPts val="1600"/>
              </a:spcBef>
              <a:spcAft>
                <a:spcPts val="1600"/>
              </a:spcAft>
              <a:buNone/>
            </a:pPr>
            <a:endParaRPr/>
          </a:p>
        </p:txBody>
      </p:sp>
      <p:pic>
        <p:nvPicPr>
          <p:cNvPr id="126" name="Google Shape;126;p22"/>
          <p:cNvPicPr preferRelativeResize="0"/>
          <p:nvPr/>
        </p:nvPicPr>
        <p:blipFill>
          <a:blip r:embed="rId3">
            <a:alphaModFix/>
          </a:blip>
          <a:stretch>
            <a:fillRect/>
          </a:stretch>
        </p:blipFill>
        <p:spPr>
          <a:xfrm>
            <a:off x="5730725" y="2623275"/>
            <a:ext cx="3301550" cy="2328450"/>
          </a:xfrm>
          <a:prstGeom prst="rect">
            <a:avLst/>
          </a:prstGeom>
          <a:noFill/>
          <a:ln>
            <a:noFill/>
          </a:ln>
        </p:spPr>
      </p:pic>
      <p:pic>
        <p:nvPicPr>
          <p:cNvPr id="127" name="Google Shape;127;p22"/>
          <p:cNvPicPr preferRelativeResize="0"/>
          <p:nvPr/>
        </p:nvPicPr>
        <p:blipFill>
          <a:blip r:embed="rId4">
            <a:alphaModFix/>
          </a:blip>
          <a:stretch>
            <a:fillRect/>
          </a:stretch>
        </p:blipFill>
        <p:spPr>
          <a:xfrm>
            <a:off x="120676" y="889725"/>
            <a:ext cx="3194224" cy="4138851"/>
          </a:xfrm>
          <a:prstGeom prst="rect">
            <a:avLst/>
          </a:prstGeom>
          <a:noFill/>
          <a:ln>
            <a:noFill/>
          </a:ln>
        </p:spPr>
      </p:pic>
      <p:pic>
        <p:nvPicPr>
          <p:cNvPr id="128" name="Google Shape;128;p22"/>
          <p:cNvPicPr preferRelativeResize="0"/>
          <p:nvPr/>
        </p:nvPicPr>
        <p:blipFill>
          <a:blip r:embed="rId5">
            <a:alphaModFix/>
          </a:blip>
          <a:stretch>
            <a:fillRect/>
          </a:stretch>
        </p:blipFill>
        <p:spPr>
          <a:xfrm>
            <a:off x="5221325" y="2169300"/>
            <a:ext cx="3657775" cy="2782425"/>
          </a:xfrm>
          <a:prstGeom prst="rect">
            <a:avLst/>
          </a:prstGeom>
          <a:noFill/>
          <a:ln>
            <a:noFill/>
          </a:ln>
        </p:spPr>
      </p:pic>
      <p:pic>
        <p:nvPicPr>
          <p:cNvPr id="129" name="Google Shape;129;p22"/>
          <p:cNvPicPr preferRelativeResize="0"/>
          <p:nvPr/>
        </p:nvPicPr>
        <p:blipFill>
          <a:blip r:embed="rId6">
            <a:alphaModFix/>
          </a:blip>
          <a:stretch>
            <a:fillRect/>
          </a:stretch>
        </p:blipFill>
        <p:spPr>
          <a:xfrm>
            <a:off x="205573" y="47800"/>
            <a:ext cx="4219675" cy="2610275"/>
          </a:xfrm>
          <a:prstGeom prst="rect">
            <a:avLst/>
          </a:prstGeom>
          <a:noFill/>
          <a:ln>
            <a:noFill/>
          </a:ln>
        </p:spPr>
      </p:pic>
      <p:pic>
        <p:nvPicPr>
          <p:cNvPr id="130" name="Google Shape;130;p22"/>
          <p:cNvPicPr preferRelativeResize="0"/>
          <p:nvPr/>
        </p:nvPicPr>
        <p:blipFill>
          <a:blip r:embed="rId7">
            <a:alphaModFix/>
          </a:blip>
          <a:stretch>
            <a:fillRect/>
          </a:stretch>
        </p:blipFill>
        <p:spPr>
          <a:xfrm>
            <a:off x="4659425" y="47802"/>
            <a:ext cx="4219675" cy="31680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2000"/>
                                        <p:tgtEl>
                                          <p:spTgt spid="12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additive="base">
                                        <p:cTn id="12" dur="1000"/>
                                        <p:tgtEl>
                                          <p:spTgt spid="1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 calcmode="lin" valueType="num">
                                      <p:cBhvr additive="base">
                                        <p:cTn id="17" dur="2000"/>
                                        <p:tgtEl>
                                          <p:spTgt spid="1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30"/>
                                        </p:tgtEl>
                                        <p:attrNameLst>
                                          <p:attrName>style.visibility</p:attrName>
                                        </p:attrNameLst>
                                      </p:cBhvr>
                                      <p:to>
                                        <p:strVal val="visible"/>
                                      </p:to>
                                    </p:set>
                                    <p:anim calcmode="lin" valueType="num">
                                      <p:cBhvr additive="base">
                                        <p:cTn id="22" dur="2000"/>
                                        <p:tgtEl>
                                          <p:spTgt spid="1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414800" y="3498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Ośrodki korowe mózgu</a:t>
            </a:r>
            <a:endParaRPr/>
          </a:p>
        </p:txBody>
      </p:sp>
      <p:pic>
        <p:nvPicPr>
          <p:cNvPr id="136" name="Google Shape;136;p23"/>
          <p:cNvPicPr preferRelativeResize="0"/>
          <p:nvPr/>
        </p:nvPicPr>
        <p:blipFill>
          <a:blip r:embed="rId3">
            <a:alphaModFix/>
          </a:blip>
          <a:stretch>
            <a:fillRect/>
          </a:stretch>
        </p:blipFill>
        <p:spPr>
          <a:xfrm>
            <a:off x="933475" y="994825"/>
            <a:ext cx="6833000" cy="3849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509550" y="17286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 sz="9600">
                <a:latin typeface="Amatic SC"/>
                <a:ea typeface="Amatic SC"/>
                <a:cs typeface="Amatic SC"/>
                <a:sym typeface="Amatic SC"/>
              </a:rPr>
              <a:t>Pokarm dla mózgu</a:t>
            </a:r>
            <a:endParaRPr sz="9600">
              <a:latin typeface="Amatic SC"/>
              <a:ea typeface="Amatic SC"/>
              <a:cs typeface="Amatic SC"/>
              <a:sym typeface="Amatic SC"/>
            </a:endParaRPr>
          </a:p>
        </p:txBody>
      </p:sp>
      <p:pic>
        <p:nvPicPr>
          <p:cNvPr id="142" name="Google Shape;142;p24"/>
          <p:cNvPicPr preferRelativeResize="0"/>
          <p:nvPr/>
        </p:nvPicPr>
        <p:blipFill>
          <a:blip r:embed="rId3">
            <a:alphaModFix/>
          </a:blip>
          <a:stretch>
            <a:fillRect/>
          </a:stretch>
        </p:blipFill>
        <p:spPr>
          <a:xfrm>
            <a:off x="6308864" y="455051"/>
            <a:ext cx="2325590" cy="1980625"/>
          </a:xfrm>
          <a:prstGeom prst="rect">
            <a:avLst/>
          </a:prstGeom>
          <a:noFill/>
          <a:ln>
            <a:noFill/>
          </a:ln>
        </p:spPr>
      </p:pic>
      <p:pic>
        <p:nvPicPr>
          <p:cNvPr id="143" name="Google Shape;143;p24"/>
          <p:cNvPicPr preferRelativeResize="0"/>
          <p:nvPr/>
        </p:nvPicPr>
        <p:blipFill>
          <a:blip r:embed="rId3">
            <a:alphaModFix/>
          </a:blip>
          <a:stretch>
            <a:fillRect/>
          </a:stretch>
        </p:blipFill>
        <p:spPr>
          <a:xfrm flipH="1">
            <a:off x="589001" y="3155678"/>
            <a:ext cx="1979501" cy="16858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Co to dieta mózgu?</a:t>
            </a:r>
            <a:endParaRPr/>
          </a:p>
          <a:p>
            <a:pPr marL="0" lvl="0" indent="0" algn="l" rtl="0">
              <a:spcBef>
                <a:spcPts val="0"/>
              </a:spcBef>
              <a:spcAft>
                <a:spcPts val="0"/>
              </a:spcAft>
              <a:buNone/>
            </a:pPr>
            <a:endParaRPr/>
          </a:p>
        </p:txBody>
      </p:sp>
      <p:sp>
        <p:nvSpPr>
          <p:cNvPr id="149" name="Google Shape;149;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Każdego dnia Twój mózg wykorzystuje 20% tlenu, który wdychasz </a:t>
            </a:r>
            <a:endParaRPr sz="1400"/>
          </a:p>
          <a:p>
            <a:pPr marL="0" lvl="0" indent="0" algn="l" rtl="0">
              <a:spcBef>
                <a:spcPts val="1600"/>
              </a:spcBef>
              <a:spcAft>
                <a:spcPts val="0"/>
              </a:spcAft>
              <a:buNone/>
            </a:pPr>
            <a:r>
              <a:rPr lang="pl" sz="1400"/>
              <a:t>oraz aż 20% składników odżywczych, które mu dostarczasz. </a:t>
            </a:r>
            <a:endParaRPr sz="1400"/>
          </a:p>
          <a:p>
            <a:pPr marL="0" lvl="0" indent="0" algn="l" rtl="0">
              <a:spcBef>
                <a:spcPts val="1600"/>
              </a:spcBef>
              <a:spcAft>
                <a:spcPts val="0"/>
              </a:spcAft>
              <a:buClr>
                <a:srgbClr val="000000"/>
              </a:buClr>
              <a:buSzPts val="1100"/>
              <a:buFont typeface="Arial"/>
              <a:buNone/>
            </a:pPr>
            <a:r>
              <a:rPr lang="pl" sz="1400"/>
              <a:t>Pojęcie </a:t>
            </a:r>
            <a:r>
              <a:rPr lang="pl" sz="1400" i="1"/>
              <a:t>dieta mózgu</a:t>
            </a:r>
            <a:r>
              <a:rPr lang="pl" sz="1400"/>
              <a:t> oznacza więc: </a:t>
            </a:r>
            <a:r>
              <a:rPr lang="pl" sz="1400" b="1"/>
              <a:t>myślisz tym, co zjadłeś</a:t>
            </a:r>
            <a:r>
              <a:rPr lang="pl" sz="1400"/>
              <a:t>!</a:t>
            </a:r>
            <a:endParaRPr sz="1400"/>
          </a:p>
          <a:p>
            <a:pPr marL="0" lvl="0" indent="0" algn="l" rtl="0">
              <a:spcBef>
                <a:spcPts val="1600"/>
              </a:spcBef>
              <a:spcAft>
                <a:spcPts val="0"/>
              </a:spcAft>
              <a:buNone/>
            </a:pPr>
            <a:r>
              <a:rPr lang="pl" sz="1400"/>
              <a:t>Bez odpowiedniego paliwa – diety mózgu, Twoje neurony będą </a:t>
            </a:r>
            <a:endParaRPr sz="1400"/>
          </a:p>
          <a:p>
            <a:pPr marL="0" lvl="0" indent="0" algn="l" rtl="0">
              <a:spcBef>
                <a:spcPts val="1600"/>
              </a:spcBef>
              <a:spcAft>
                <a:spcPts val="0"/>
              </a:spcAft>
              <a:buNone/>
            </a:pPr>
            <a:r>
              <a:rPr lang="pl" sz="1400"/>
              <a:t>słabo przewodziły impulsy nerwowe, spowolnione będzie</a:t>
            </a:r>
            <a:endParaRPr sz="1400"/>
          </a:p>
          <a:p>
            <a:pPr marL="0" lvl="0" indent="0" algn="l" rtl="0">
              <a:spcBef>
                <a:spcPts val="1600"/>
              </a:spcBef>
              <a:spcAft>
                <a:spcPts val="0"/>
              </a:spcAft>
              <a:buNone/>
            </a:pPr>
            <a:r>
              <a:rPr lang="pl" sz="1400"/>
              <a:t> wydzielanie neuroprzekaźników, a szybkość uczenia się </a:t>
            </a:r>
            <a:endParaRPr sz="1400"/>
          </a:p>
          <a:p>
            <a:pPr marL="0" lvl="0" indent="0" algn="l" rtl="0">
              <a:spcBef>
                <a:spcPts val="1600"/>
              </a:spcBef>
              <a:spcAft>
                <a:spcPts val="0"/>
              </a:spcAft>
              <a:buNone/>
            </a:pPr>
            <a:r>
              <a:rPr lang="pl" sz="1400"/>
              <a:t>spadnie ze względu na braki odpowiednich aminokwasów.</a:t>
            </a:r>
            <a:endParaRPr sz="1400"/>
          </a:p>
          <a:p>
            <a:pPr marL="0" lvl="0" indent="0" algn="l" rtl="0">
              <a:spcBef>
                <a:spcPts val="1600"/>
              </a:spcBef>
              <a:spcAft>
                <a:spcPts val="1600"/>
              </a:spcAft>
              <a:buNone/>
            </a:pPr>
            <a:endParaRPr/>
          </a:p>
        </p:txBody>
      </p:sp>
      <p:pic>
        <p:nvPicPr>
          <p:cNvPr id="150" name="Google Shape;150;p25"/>
          <p:cNvPicPr preferRelativeResize="0"/>
          <p:nvPr/>
        </p:nvPicPr>
        <p:blipFill>
          <a:blip r:embed="rId3">
            <a:alphaModFix/>
          </a:blip>
          <a:stretch>
            <a:fillRect/>
          </a:stretch>
        </p:blipFill>
        <p:spPr>
          <a:xfrm>
            <a:off x="5574149" y="2349775"/>
            <a:ext cx="3388724" cy="190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Witamina C - sprawdzony i szybki sposób</a:t>
            </a:r>
            <a:endParaRPr/>
          </a:p>
        </p:txBody>
      </p:sp>
      <p:sp>
        <p:nvSpPr>
          <p:cNvPr id="156" name="Google Shape;15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Powszechnie wiadomo, że witamina C pomaga wzmacniać odporność organizmu, </a:t>
            </a:r>
            <a:endParaRPr sz="1400"/>
          </a:p>
          <a:p>
            <a:pPr marL="0" lvl="0" indent="0" algn="l" rtl="0">
              <a:spcBef>
                <a:spcPts val="1600"/>
              </a:spcBef>
              <a:spcAft>
                <a:spcPts val="0"/>
              </a:spcAft>
              <a:buClr>
                <a:srgbClr val="000000"/>
              </a:buClr>
              <a:buSzPts val="1100"/>
              <a:buFont typeface="Arial"/>
              <a:buNone/>
            </a:pPr>
            <a:r>
              <a:rPr lang="pl" sz="1400"/>
              <a:t>jednak mało kto wie, że witamina C w diecie mózgu:</a:t>
            </a:r>
            <a:endParaRPr sz="1400"/>
          </a:p>
          <a:p>
            <a:pPr marL="457200" lvl="0" indent="-317500" algn="l" rtl="0">
              <a:spcBef>
                <a:spcPts val="1600"/>
              </a:spcBef>
              <a:spcAft>
                <a:spcPts val="0"/>
              </a:spcAft>
              <a:buClr>
                <a:schemeClr val="dk2"/>
              </a:buClr>
              <a:buSzPts val="1400"/>
              <a:buFont typeface="Lato"/>
              <a:buChar char="●"/>
            </a:pPr>
            <a:r>
              <a:rPr lang="pl" sz="1400"/>
              <a:t>przyspiesza odtruwanie organizmu,</a:t>
            </a:r>
            <a:endParaRPr sz="1400"/>
          </a:p>
          <a:p>
            <a:pPr marL="457200" lvl="0" indent="-317500" algn="l" rtl="0">
              <a:spcBef>
                <a:spcPts val="0"/>
              </a:spcBef>
              <a:spcAft>
                <a:spcPts val="0"/>
              </a:spcAft>
              <a:buClr>
                <a:schemeClr val="dk2"/>
              </a:buClr>
              <a:buSzPts val="1400"/>
              <a:buFont typeface="Lato"/>
              <a:buChar char="●"/>
            </a:pPr>
            <a:r>
              <a:rPr lang="pl" sz="1400"/>
              <a:t>wzmaga walkę z wolnymi rodnikami,</a:t>
            </a:r>
            <a:endParaRPr sz="1400"/>
          </a:p>
          <a:p>
            <a:pPr marL="457200" lvl="0" indent="-317500" algn="l" rtl="0">
              <a:spcBef>
                <a:spcPts val="0"/>
              </a:spcBef>
              <a:spcAft>
                <a:spcPts val="0"/>
              </a:spcAft>
              <a:buClr>
                <a:schemeClr val="dk2"/>
              </a:buClr>
              <a:buSzPts val="1400"/>
              <a:buFont typeface="Lato"/>
              <a:buChar char="●"/>
            </a:pPr>
            <a:r>
              <a:rPr lang="pl" sz="1400"/>
              <a:t>pomnaża ilości witaminy E,</a:t>
            </a:r>
            <a:endParaRPr sz="1400"/>
          </a:p>
          <a:p>
            <a:pPr marL="457200" lvl="0" indent="-317500" algn="l" rtl="0">
              <a:spcBef>
                <a:spcPts val="0"/>
              </a:spcBef>
              <a:spcAft>
                <a:spcPts val="0"/>
              </a:spcAft>
              <a:buClr>
                <a:schemeClr val="dk2"/>
              </a:buClr>
              <a:buSzPts val="1400"/>
              <a:buFont typeface="Lato"/>
              <a:buChar char="●"/>
            </a:pPr>
            <a:r>
              <a:rPr lang="pl" sz="1400"/>
              <a:t>niweluje bezsenność,</a:t>
            </a:r>
            <a:endParaRPr sz="1400"/>
          </a:p>
          <a:p>
            <a:pPr marL="457200" lvl="0" indent="-317500" algn="l" rtl="0">
              <a:spcBef>
                <a:spcPts val="0"/>
              </a:spcBef>
              <a:spcAft>
                <a:spcPts val="0"/>
              </a:spcAft>
              <a:buClr>
                <a:schemeClr val="dk2"/>
              </a:buClr>
              <a:buSzPts val="1400"/>
              <a:buFont typeface="Lato"/>
              <a:buChar char="●"/>
            </a:pPr>
            <a:r>
              <a:rPr lang="pl" sz="1400"/>
              <a:t>i wiele innych pozytywnych funkcji.</a:t>
            </a:r>
            <a:endParaRPr sz="1400"/>
          </a:p>
          <a:p>
            <a:pPr marL="0" lvl="0" indent="0" algn="l" rtl="0">
              <a:spcBef>
                <a:spcPts val="1200"/>
              </a:spcBef>
              <a:spcAft>
                <a:spcPts val="1600"/>
              </a:spcAft>
              <a:buNone/>
            </a:pPr>
            <a:endParaRPr/>
          </a:p>
        </p:txBody>
      </p:sp>
      <p:pic>
        <p:nvPicPr>
          <p:cNvPr id="157" name="Google Shape;157;p26"/>
          <p:cNvPicPr preferRelativeResize="0"/>
          <p:nvPr/>
        </p:nvPicPr>
        <p:blipFill>
          <a:blip r:embed="rId3">
            <a:alphaModFix/>
          </a:blip>
          <a:stretch>
            <a:fillRect/>
          </a:stretch>
        </p:blipFill>
        <p:spPr>
          <a:xfrm>
            <a:off x="5082862" y="1738963"/>
            <a:ext cx="3825150" cy="2677600"/>
          </a:xfrm>
          <a:prstGeom prst="rect">
            <a:avLst/>
          </a:prstGeom>
          <a:noFill/>
          <a:ln>
            <a:noFill/>
          </a:ln>
        </p:spPr>
      </p:pic>
      <p:pic>
        <p:nvPicPr>
          <p:cNvPr id="158" name="Google Shape;158;p26"/>
          <p:cNvPicPr preferRelativeResize="0"/>
          <p:nvPr/>
        </p:nvPicPr>
        <p:blipFill>
          <a:blip r:embed="rId4">
            <a:alphaModFix/>
          </a:blip>
          <a:stretch>
            <a:fillRect/>
          </a:stretch>
        </p:blipFill>
        <p:spPr>
          <a:xfrm>
            <a:off x="4394775" y="2926875"/>
            <a:ext cx="1767825" cy="1767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Antyoksydanty</a:t>
            </a:r>
            <a:endParaRPr/>
          </a:p>
        </p:txBody>
      </p:sp>
      <p:sp>
        <p:nvSpPr>
          <p:cNvPr id="164" name="Google Shape;16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Antyoksydanty to substancje, które wiążą wolne atomy tlenu. </a:t>
            </a:r>
            <a:endParaRPr sz="1400"/>
          </a:p>
          <a:p>
            <a:pPr marL="0" lvl="0" indent="0" algn="l" rtl="0">
              <a:spcBef>
                <a:spcPts val="1600"/>
              </a:spcBef>
              <a:spcAft>
                <a:spcPts val="0"/>
              </a:spcAft>
              <a:buNone/>
            </a:pPr>
            <a:r>
              <a:rPr lang="pl" sz="1400"/>
              <a:t>Opóźniają procesy starzenia się komórek, chronią przed demencją starczą, </a:t>
            </a:r>
            <a:endParaRPr sz="1400"/>
          </a:p>
          <a:p>
            <a:pPr marL="0" lvl="0" indent="0" algn="l" rtl="0">
              <a:spcBef>
                <a:spcPts val="1600"/>
              </a:spcBef>
              <a:spcAft>
                <a:spcPts val="0"/>
              </a:spcAft>
              <a:buNone/>
            </a:pPr>
            <a:r>
              <a:rPr lang="pl" sz="1400"/>
              <a:t>pozytywnie wpływają na pamięć. Można znaleźć je m.in w:</a:t>
            </a:r>
            <a:endParaRPr sz="1400"/>
          </a:p>
          <a:p>
            <a:pPr marL="457200" lvl="0" indent="-317500" algn="l" rtl="0">
              <a:spcBef>
                <a:spcPts val="1600"/>
              </a:spcBef>
              <a:spcAft>
                <a:spcPts val="0"/>
              </a:spcAft>
              <a:buSzPts val="1400"/>
              <a:buChar char="●"/>
            </a:pPr>
            <a:r>
              <a:rPr lang="pl" sz="1400"/>
              <a:t>owocach jagodowych (truskawkach, jagodach, borówkach, malinach, poziomkach)</a:t>
            </a:r>
            <a:endParaRPr sz="1400"/>
          </a:p>
          <a:p>
            <a:pPr marL="457200" lvl="0" indent="-317500" algn="l" rtl="0">
              <a:spcBef>
                <a:spcPts val="0"/>
              </a:spcBef>
              <a:spcAft>
                <a:spcPts val="0"/>
              </a:spcAft>
              <a:buSzPts val="1400"/>
              <a:buChar char="●"/>
            </a:pPr>
            <a:r>
              <a:rPr lang="pl" sz="1400"/>
              <a:t>wiśniach,</a:t>
            </a:r>
            <a:endParaRPr sz="1400"/>
          </a:p>
          <a:p>
            <a:pPr marL="457200" lvl="0" indent="-317500" algn="l" rtl="0">
              <a:spcBef>
                <a:spcPts val="0"/>
              </a:spcBef>
              <a:spcAft>
                <a:spcPts val="0"/>
              </a:spcAft>
              <a:buSzPts val="1400"/>
              <a:buChar char="●"/>
            </a:pPr>
            <a:r>
              <a:rPr lang="pl" sz="1400"/>
              <a:t>morelach,</a:t>
            </a:r>
            <a:endParaRPr sz="1400"/>
          </a:p>
          <a:p>
            <a:pPr marL="457200" lvl="0" indent="-317500" algn="l" rtl="0">
              <a:spcBef>
                <a:spcPts val="0"/>
              </a:spcBef>
              <a:spcAft>
                <a:spcPts val="0"/>
              </a:spcAft>
              <a:buSzPts val="1400"/>
              <a:buChar char="●"/>
            </a:pPr>
            <a:r>
              <a:rPr lang="pl" sz="1400"/>
              <a:t>arbuzach,</a:t>
            </a:r>
            <a:endParaRPr sz="1400"/>
          </a:p>
          <a:p>
            <a:pPr marL="457200" lvl="0" indent="-317500" algn="l" rtl="0">
              <a:spcBef>
                <a:spcPts val="0"/>
              </a:spcBef>
              <a:spcAft>
                <a:spcPts val="0"/>
              </a:spcAft>
              <a:buSzPts val="1400"/>
              <a:buChar char="●"/>
            </a:pPr>
            <a:r>
              <a:rPr lang="pl" sz="1400"/>
              <a:t>owocach cytrusowych,</a:t>
            </a:r>
            <a:endParaRPr sz="1400"/>
          </a:p>
          <a:p>
            <a:pPr marL="457200" lvl="0" indent="-317500" algn="l" rtl="0">
              <a:spcBef>
                <a:spcPts val="0"/>
              </a:spcBef>
              <a:spcAft>
                <a:spcPts val="0"/>
              </a:spcAft>
              <a:buSzPts val="1400"/>
              <a:buChar char="●"/>
            </a:pPr>
            <a:r>
              <a:rPr lang="pl" sz="1400"/>
              <a:t>brokułach,</a:t>
            </a:r>
            <a:endParaRPr sz="1400"/>
          </a:p>
          <a:p>
            <a:pPr marL="457200" lvl="0" indent="-317500" algn="l" rtl="0">
              <a:spcBef>
                <a:spcPts val="0"/>
              </a:spcBef>
              <a:spcAft>
                <a:spcPts val="0"/>
              </a:spcAft>
              <a:buSzPts val="1400"/>
              <a:buChar char="●"/>
            </a:pPr>
            <a:r>
              <a:rPr lang="pl" sz="1400"/>
              <a:t>szpinaku,</a:t>
            </a:r>
            <a:endParaRPr sz="1400"/>
          </a:p>
          <a:p>
            <a:pPr marL="457200" lvl="0" indent="-317500" algn="l" rtl="0">
              <a:spcBef>
                <a:spcPts val="0"/>
              </a:spcBef>
              <a:spcAft>
                <a:spcPts val="0"/>
              </a:spcAft>
              <a:buSzPts val="1400"/>
              <a:buChar char="●"/>
            </a:pPr>
            <a:r>
              <a:rPr lang="pl" sz="1400"/>
              <a:t>marchwi.</a:t>
            </a:r>
            <a:endParaRPr sz="1400"/>
          </a:p>
          <a:p>
            <a:pPr marL="0" lvl="0" indent="0" algn="l" rtl="0">
              <a:spcBef>
                <a:spcPts val="1600"/>
              </a:spcBef>
              <a:spcAft>
                <a:spcPts val="0"/>
              </a:spcAft>
              <a:buClr>
                <a:srgbClr val="000000"/>
              </a:buClr>
              <a:buSzPts val="1100"/>
              <a:buFont typeface="Arial"/>
              <a:buNone/>
            </a:pPr>
            <a:endParaRPr/>
          </a:p>
          <a:p>
            <a:pPr marL="0" lvl="0" indent="0" algn="l" rtl="0">
              <a:spcBef>
                <a:spcPts val="1600"/>
              </a:spcBef>
              <a:spcAft>
                <a:spcPts val="1600"/>
              </a:spcAft>
              <a:buNone/>
            </a:pPr>
            <a:endParaRPr/>
          </a:p>
        </p:txBody>
      </p:sp>
      <p:pic>
        <p:nvPicPr>
          <p:cNvPr id="165" name="Google Shape;165;p27"/>
          <p:cNvPicPr preferRelativeResize="0"/>
          <p:nvPr/>
        </p:nvPicPr>
        <p:blipFill>
          <a:blip r:embed="rId3">
            <a:alphaModFix/>
          </a:blip>
          <a:stretch>
            <a:fillRect/>
          </a:stretch>
        </p:blipFill>
        <p:spPr>
          <a:xfrm>
            <a:off x="7153100" y="1172125"/>
            <a:ext cx="1812100" cy="1812100"/>
          </a:xfrm>
          <a:prstGeom prst="rect">
            <a:avLst/>
          </a:prstGeom>
          <a:noFill/>
          <a:ln>
            <a:noFill/>
          </a:ln>
        </p:spPr>
      </p:pic>
      <p:pic>
        <p:nvPicPr>
          <p:cNvPr id="166" name="Google Shape;166;p27"/>
          <p:cNvPicPr preferRelativeResize="0"/>
          <p:nvPr/>
        </p:nvPicPr>
        <p:blipFill>
          <a:blip r:embed="rId4">
            <a:alphaModFix/>
          </a:blip>
          <a:stretch>
            <a:fillRect/>
          </a:stretch>
        </p:blipFill>
        <p:spPr>
          <a:xfrm>
            <a:off x="5901250" y="2118675"/>
            <a:ext cx="3333750" cy="2725025"/>
          </a:xfrm>
          <a:prstGeom prst="rect">
            <a:avLst/>
          </a:prstGeom>
          <a:noFill/>
          <a:ln>
            <a:noFill/>
          </a:ln>
        </p:spPr>
      </p:pic>
      <p:pic>
        <p:nvPicPr>
          <p:cNvPr id="167" name="Google Shape;167;p27"/>
          <p:cNvPicPr preferRelativeResize="0"/>
          <p:nvPr/>
        </p:nvPicPr>
        <p:blipFill>
          <a:blip r:embed="rId5">
            <a:alphaModFix/>
          </a:blip>
          <a:stretch>
            <a:fillRect/>
          </a:stretch>
        </p:blipFill>
        <p:spPr>
          <a:xfrm>
            <a:off x="3336775" y="2821975"/>
            <a:ext cx="2021650" cy="1812100"/>
          </a:xfrm>
          <a:prstGeom prst="rect">
            <a:avLst/>
          </a:prstGeom>
          <a:noFill/>
          <a:ln>
            <a:noFill/>
          </a:ln>
        </p:spPr>
      </p:pic>
      <p:pic>
        <p:nvPicPr>
          <p:cNvPr id="168" name="Google Shape;168;p27"/>
          <p:cNvPicPr preferRelativeResize="0"/>
          <p:nvPr/>
        </p:nvPicPr>
        <p:blipFill>
          <a:blip r:embed="rId6">
            <a:alphaModFix/>
          </a:blip>
          <a:stretch>
            <a:fillRect/>
          </a:stretch>
        </p:blipFill>
        <p:spPr>
          <a:xfrm>
            <a:off x="5966025" y="-283375"/>
            <a:ext cx="2180725" cy="218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base">
                                        <p:cTn id="7" dur="2000"/>
                                        <p:tgtEl>
                                          <p:spTgt spid="16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 calcmode="lin" valueType="num">
                                      <p:cBhvr additive="base">
                                        <p:cTn id="12" dur="2000"/>
                                        <p:tgtEl>
                                          <p:spTgt spid="1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Tłuszcze nienasycone</a:t>
            </a:r>
            <a:endParaRPr/>
          </a:p>
        </p:txBody>
      </p:sp>
      <p:sp>
        <p:nvSpPr>
          <p:cNvPr id="174" name="Google Shape;17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Tłuszcze nienasycone dzielą się na kwasy Omega-3 i Omega-6. Ich niedobory </a:t>
            </a:r>
            <a:endParaRPr sz="1400"/>
          </a:p>
          <a:p>
            <a:pPr marL="0" lvl="0" indent="0" algn="l" rtl="0">
              <a:spcBef>
                <a:spcPts val="1600"/>
              </a:spcBef>
              <a:spcAft>
                <a:spcPts val="0"/>
              </a:spcAft>
              <a:buNone/>
            </a:pPr>
            <a:r>
              <a:rPr lang="pl" sz="1400"/>
              <a:t>prowadzą do zmniejszenia wydzielania hormonu szczęścia oraz mogą mieć również</a:t>
            </a:r>
            <a:endParaRPr sz="1400"/>
          </a:p>
          <a:p>
            <a:pPr marL="0" lvl="0" indent="0" algn="l" rtl="0">
              <a:spcBef>
                <a:spcPts val="1600"/>
              </a:spcBef>
              <a:spcAft>
                <a:spcPts val="0"/>
              </a:spcAft>
              <a:buNone/>
            </a:pPr>
            <a:r>
              <a:rPr lang="pl" sz="1400"/>
              <a:t> związek z występowaniem ADHD, choroby Alzcheimera, depresji. Nasz organizm nie</a:t>
            </a:r>
            <a:endParaRPr sz="1400"/>
          </a:p>
          <a:p>
            <a:pPr marL="0" lvl="0" indent="0" algn="l" rtl="0">
              <a:spcBef>
                <a:spcPts val="1600"/>
              </a:spcBef>
              <a:spcAft>
                <a:spcPts val="0"/>
              </a:spcAft>
              <a:buNone/>
            </a:pPr>
            <a:r>
              <a:rPr lang="pl" sz="1400"/>
              <a:t> jest w stanie wyprodukować wystarczającej ilości DHA sam, więc musimy ją </a:t>
            </a:r>
            <a:endParaRPr sz="1400"/>
          </a:p>
          <a:p>
            <a:pPr marL="0" lvl="0" indent="0" algn="l" rtl="0">
              <a:spcBef>
                <a:spcPts val="1600"/>
              </a:spcBef>
              <a:spcAft>
                <a:spcPts val="0"/>
              </a:spcAft>
              <a:buNone/>
            </a:pPr>
            <a:r>
              <a:rPr lang="pl" sz="1400"/>
              <a:t>dostarczyć w naszej diecie. Dobrymi źródłami nienasyconych tłuszczy są:</a:t>
            </a:r>
            <a:endParaRPr sz="1400"/>
          </a:p>
          <a:p>
            <a:pPr marL="457200" lvl="0" indent="-317500" algn="l" rtl="0">
              <a:spcBef>
                <a:spcPts val="1600"/>
              </a:spcBef>
              <a:spcAft>
                <a:spcPts val="0"/>
              </a:spcAft>
              <a:buSzPts val="1400"/>
              <a:buChar char="●"/>
            </a:pPr>
            <a:r>
              <a:rPr lang="pl" sz="1400"/>
              <a:t>ryby (zwłaszcza morskie),</a:t>
            </a:r>
            <a:endParaRPr sz="1400"/>
          </a:p>
          <a:p>
            <a:pPr marL="457200" lvl="0" indent="-317500" algn="l" rtl="0">
              <a:spcBef>
                <a:spcPts val="0"/>
              </a:spcBef>
              <a:spcAft>
                <a:spcPts val="0"/>
              </a:spcAft>
              <a:buSzPts val="1400"/>
              <a:buChar char="●"/>
            </a:pPr>
            <a:r>
              <a:rPr lang="pl" sz="1400"/>
              <a:t>pestki słonecznika, dyni </a:t>
            </a:r>
            <a:endParaRPr sz="1400"/>
          </a:p>
          <a:p>
            <a:pPr marL="457200" lvl="0" indent="-317500" algn="l" rtl="0">
              <a:spcBef>
                <a:spcPts val="0"/>
              </a:spcBef>
              <a:spcAft>
                <a:spcPts val="0"/>
              </a:spcAft>
              <a:buSzPts val="1400"/>
              <a:buChar char="●"/>
            </a:pPr>
            <a:r>
              <a:rPr lang="pl" sz="1400"/>
              <a:t>orzechy włoskie</a:t>
            </a:r>
            <a:endParaRPr sz="1400"/>
          </a:p>
          <a:p>
            <a:pPr marL="457200" lvl="0" indent="-317500" algn="l" rtl="0">
              <a:spcBef>
                <a:spcPts val="0"/>
              </a:spcBef>
              <a:spcAft>
                <a:spcPts val="0"/>
              </a:spcAft>
              <a:buSzPts val="1400"/>
              <a:buChar char="●"/>
            </a:pPr>
            <a:r>
              <a:rPr lang="pl" sz="1400"/>
              <a:t>algi morskie,</a:t>
            </a:r>
            <a:endParaRPr sz="1400"/>
          </a:p>
          <a:p>
            <a:pPr marL="457200" lvl="0" indent="-317500" algn="l" rtl="0">
              <a:spcBef>
                <a:spcPts val="0"/>
              </a:spcBef>
              <a:spcAft>
                <a:spcPts val="0"/>
              </a:spcAft>
              <a:buSzPts val="1400"/>
              <a:buChar char="●"/>
            </a:pPr>
            <a:r>
              <a:rPr lang="pl" sz="1400"/>
              <a:t>nasiona lnu.</a:t>
            </a:r>
            <a:endParaRPr sz="1400"/>
          </a:p>
          <a:p>
            <a:pPr marL="457200" lvl="0" indent="0" algn="l" rtl="0">
              <a:spcBef>
                <a:spcPts val="1600"/>
              </a:spcBef>
              <a:spcAft>
                <a:spcPts val="0"/>
              </a:spcAft>
              <a:buNone/>
            </a:pPr>
            <a:endParaRPr sz="1400"/>
          </a:p>
          <a:p>
            <a:pPr marL="0" lvl="0" indent="0" algn="l" rtl="0">
              <a:spcBef>
                <a:spcPts val="1600"/>
              </a:spcBef>
              <a:spcAft>
                <a:spcPts val="0"/>
              </a:spcAft>
              <a:buClr>
                <a:srgbClr val="000000"/>
              </a:buClr>
              <a:buSzPts val="1100"/>
              <a:buFont typeface="Arial"/>
              <a:buNone/>
            </a:pPr>
            <a:endParaRPr sz="1400"/>
          </a:p>
          <a:p>
            <a:pPr marL="0" lvl="0" indent="0" algn="l" rtl="0">
              <a:spcBef>
                <a:spcPts val="1600"/>
              </a:spcBef>
              <a:spcAft>
                <a:spcPts val="1600"/>
              </a:spcAft>
              <a:buNone/>
            </a:pPr>
            <a:endParaRPr sz="1400"/>
          </a:p>
        </p:txBody>
      </p:sp>
      <p:pic>
        <p:nvPicPr>
          <p:cNvPr id="175" name="Google Shape;175;p28"/>
          <p:cNvPicPr preferRelativeResize="0"/>
          <p:nvPr/>
        </p:nvPicPr>
        <p:blipFill>
          <a:blip r:embed="rId3">
            <a:alphaModFix/>
          </a:blip>
          <a:stretch>
            <a:fillRect/>
          </a:stretch>
        </p:blipFill>
        <p:spPr>
          <a:xfrm>
            <a:off x="6372350" y="68250"/>
            <a:ext cx="2707025" cy="1272300"/>
          </a:xfrm>
          <a:prstGeom prst="rect">
            <a:avLst/>
          </a:prstGeom>
          <a:noFill/>
          <a:ln>
            <a:noFill/>
          </a:ln>
        </p:spPr>
      </p:pic>
      <p:pic>
        <p:nvPicPr>
          <p:cNvPr id="176" name="Google Shape;176;p28"/>
          <p:cNvPicPr preferRelativeResize="0"/>
          <p:nvPr/>
        </p:nvPicPr>
        <p:blipFill>
          <a:blip r:embed="rId4">
            <a:alphaModFix/>
          </a:blip>
          <a:stretch>
            <a:fillRect/>
          </a:stretch>
        </p:blipFill>
        <p:spPr>
          <a:xfrm>
            <a:off x="6527700" y="2383675"/>
            <a:ext cx="2358700" cy="1704525"/>
          </a:xfrm>
          <a:prstGeom prst="rect">
            <a:avLst/>
          </a:prstGeom>
          <a:noFill/>
          <a:ln>
            <a:noFill/>
          </a:ln>
        </p:spPr>
      </p:pic>
      <p:pic>
        <p:nvPicPr>
          <p:cNvPr id="177" name="Google Shape;177;p28"/>
          <p:cNvPicPr preferRelativeResize="0"/>
          <p:nvPr/>
        </p:nvPicPr>
        <p:blipFill>
          <a:blip r:embed="rId5">
            <a:alphaModFix/>
          </a:blip>
          <a:stretch>
            <a:fillRect/>
          </a:stretch>
        </p:blipFill>
        <p:spPr>
          <a:xfrm>
            <a:off x="3468950" y="3382975"/>
            <a:ext cx="2655675" cy="1491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20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Magnez - lek na nerwy</a:t>
            </a:r>
            <a:endParaRPr/>
          </a:p>
        </p:txBody>
      </p:sp>
      <p:sp>
        <p:nvSpPr>
          <p:cNvPr id="183" name="Google Shape;18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Magnez pomaga w radzeniu sobie ze stresem, jego niedobór powoduje rozdrażnienie. </a:t>
            </a:r>
            <a:endParaRPr sz="1400"/>
          </a:p>
          <a:p>
            <a:pPr marL="0" lvl="0" indent="0" algn="l" rtl="0">
              <a:spcBef>
                <a:spcPts val="1600"/>
              </a:spcBef>
              <a:spcAft>
                <a:spcPts val="0"/>
              </a:spcAft>
              <a:buNone/>
            </a:pPr>
            <a:r>
              <a:rPr lang="pl" sz="1400"/>
              <a:t>Gdy brakuje magnezu, ciągle dokucza ci senność, drżą powieki, odczuwasz skurcze</a:t>
            </a:r>
            <a:endParaRPr sz="1400"/>
          </a:p>
          <a:p>
            <a:pPr marL="0" lvl="0" indent="0" algn="l" rtl="0">
              <a:spcBef>
                <a:spcPts val="1600"/>
              </a:spcBef>
              <a:spcAft>
                <a:spcPts val="0"/>
              </a:spcAft>
              <a:buNone/>
            </a:pPr>
            <a:r>
              <a:rPr lang="pl" sz="1400"/>
              <a:t>mięśni. Magnez stabilizuje pracę układu nerwowego i usprawnia pracę szarych komórek. </a:t>
            </a:r>
            <a:endParaRPr sz="1400"/>
          </a:p>
          <a:p>
            <a:pPr marL="0" lvl="0" indent="0" algn="l" rtl="0">
              <a:spcBef>
                <a:spcPts val="1600"/>
              </a:spcBef>
              <a:spcAft>
                <a:spcPts val="0"/>
              </a:spcAft>
              <a:buNone/>
            </a:pPr>
            <a:r>
              <a:rPr lang="pl" sz="1400"/>
              <a:t>Na niedobór magnezu najlepiej jeść:</a:t>
            </a:r>
            <a:endParaRPr sz="1400"/>
          </a:p>
          <a:p>
            <a:pPr marL="457200" lvl="0" indent="-317500" algn="l" rtl="0">
              <a:spcBef>
                <a:spcPts val="1600"/>
              </a:spcBef>
              <a:spcAft>
                <a:spcPts val="0"/>
              </a:spcAft>
              <a:buSzPts val="1400"/>
              <a:buChar char="●"/>
            </a:pPr>
            <a:r>
              <a:rPr lang="pl" sz="1400"/>
              <a:t> pełnoziarniste pieczywo,</a:t>
            </a:r>
            <a:endParaRPr sz="1400"/>
          </a:p>
          <a:p>
            <a:pPr marL="457200" lvl="0" indent="-317500" algn="l" rtl="0">
              <a:spcBef>
                <a:spcPts val="0"/>
              </a:spcBef>
              <a:spcAft>
                <a:spcPts val="0"/>
              </a:spcAft>
              <a:buSzPts val="1400"/>
              <a:buChar char="●"/>
            </a:pPr>
            <a:r>
              <a:rPr lang="pl" sz="1400"/>
              <a:t>migdały,</a:t>
            </a:r>
            <a:endParaRPr sz="1400"/>
          </a:p>
          <a:p>
            <a:pPr marL="457200" lvl="0" indent="-317500" algn="l" rtl="0">
              <a:spcBef>
                <a:spcPts val="0"/>
              </a:spcBef>
              <a:spcAft>
                <a:spcPts val="0"/>
              </a:spcAft>
              <a:buSzPts val="1400"/>
              <a:buChar char="●"/>
            </a:pPr>
            <a:r>
              <a:rPr lang="pl" sz="1400"/>
              <a:t>orzechy,</a:t>
            </a:r>
            <a:endParaRPr sz="1400"/>
          </a:p>
          <a:p>
            <a:pPr marL="457200" lvl="0" indent="-317500" algn="l" rtl="0">
              <a:spcBef>
                <a:spcPts val="0"/>
              </a:spcBef>
              <a:spcAft>
                <a:spcPts val="0"/>
              </a:spcAft>
              <a:buSzPts val="1400"/>
              <a:buChar char="●"/>
            </a:pPr>
            <a:r>
              <a:rPr lang="pl" sz="1400"/>
              <a:t>suszone owoce.</a:t>
            </a:r>
            <a:endParaRPr sz="1400"/>
          </a:p>
          <a:p>
            <a:pPr marL="457200" lvl="0" indent="0" algn="l" rtl="0">
              <a:spcBef>
                <a:spcPts val="1600"/>
              </a:spcBef>
              <a:spcAft>
                <a:spcPts val="0"/>
              </a:spcAft>
              <a:buNone/>
            </a:pPr>
            <a:endParaRPr sz="1400"/>
          </a:p>
          <a:p>
            <a:pPr marL="0" lvl="0" indent="0" algn="l" rtl="0">
              <a:spcBef>
                <a:spcPts val="1600"/>
              </a:spcBef>
              <a:spcAft>
                <a:spcPts val="0"/>
              </a:spcAft>
              <a:buClr>
                <a:srgbClr val="000000"/>
              </a:buClr>
              <a:buSzPts val="1100"/>
              <a:buFont typeface="Arial"/>
              <a:buNone/>
            </a:pPr>
            <a:endParaRPr sz="1400"/>
          </a:p>
          <a:p>
            <a:pPr marL="0" lvl="0" indent="0" algn="l" rtl="0">
              <a:spcBef>
                <a:spcPts val="1600"/>
              </a:spcBef>
              <a:spcAft>
                <a:spcPts val="1600"/>
              </a:spcAft>
              <a:buNone/>
            </a:pPr>
            <a:endParaRPr sz="1400"/>
          </a:p>
        </p:txBody>
      </p:sp>
      <p:pic>
        <p:nvPicPr>
          <p:cNvPr id="184" name="Google Shape;184;p29"/>
          <p:cNvPicPr preferRelativeResize="0"/>
          <p:nvPr/>
        </p:nvPicPr>
        <p:blipFill>
          <a:blip r:embed="rId3">
            <a:alphaModFix/>
          </a:blip>
          <a:stretch>
            <a:fillRect/>
          </a:stretch>
        </p:blipFill>
        <p:spPr>
          <a:xfrm>
            <a:off x="7118875" y="0"/>
            <a:ext cx="1919350" cy="1919350"/>
          </a:xfrm>
          <a:prstGeom prst="rect">
            <a:avLst/>
          </a:prstGeom>
          <a:noFill/>
          <a:ln>
            <a:noFill/>
          </a:ln>
        </p:spPr>
      </p:pic>
      <p:pic>
        <p:nvPicPr>
          <p:cNvPr id="185" name="Google Shape;185;p29"/>
          <p:cNvPicPr preferRelativeResize="0"/>
          <p:nvPr/>
        </p:nvPicPr>
        <p:blipFill>
          <a:blip r:embed="rId4">
            <a:alphaModFix/>
          </a:blip>
          <a:stretch>
            <a:fillRect/>
          </a:stretch>
        </p:blipFill>
        <p:spPr>
          <a:xfrm>
            <a:off x="7214188" y="2470100"/>
            <a:ext cx="1728725" cy="1728725"/>
          </a:xfrm>
          <a:prstGeom prst="rect">
            <a:avLst/>
          </a:prstGeom>
          <a:noFill/>
          <a:ln>
            <a:noFill/>
          </a:ln>
        </p:spPr>
      </p:pic>
      <p:pic>
        <p:nvPicPr>
          <p:cNvPr id="186" name="Google Shape;186;p29"/>
          <p:cNvPicPr preferRelativeResize="0"/>
          <p:nvPr/>
        </p:nvPicPr>
        <p:blipFill>
          <a:blip r:embed="rId5">
            <a:alphaModFix/>
          </a:blip>
          <a:stretch>
            <a:fillRect/>
          </a:stretch>
        </p:blipFill>
        <p:spPr>
          <a:xfrm>
            <a:off x="5071900" y="3169200"/>
            <a:ext cx="1809400" cy="1609125"/>
          </a:xfrm>
          <a:prstGeom prst="rect">
            <a:avLst/>
          </a:prstGeom>
          <a:noFill/>
          <a:ln>
            <a:noFill/>
          </a:ln>
        </p:spPr>
      </p:pic>
      <p:pic>
        <p:nvPicPr>
          <p:cNvPr id="187" name="Google Shape;187;p29"/>
          <p:cNvPicPr preferRelativeResize="0"/>
          <p:nvPr/>
        </p:nvPicPr>
        <p:blipFill>
          <a:blip r:embed="rId6">
            <a:alphaModFix/>
          </a:blip>
          <a:stretch>
            <a:fillRect/>
          </a:stretch>
        </p:blipFill>
        <p:spPr>
          <a:xfrm>
            <a:off x="2340149" y="3296875"/>
            <a:ext cx="2097419" cy="1609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2000"/>
                                        <p:tgtEl>
                                          <p:spTgt spid="18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 calcmode="lin" valueType="num">
                                      <p:cBhvr additive="base">
                                        <p:cTn id="12" dur="2000"/>
                                        <p:tgtEl>
                                          <p:spTgt spid="1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Węglowodany złożone - paliwo dla mózgu</a:t>
            </a:r>
            <a:endParaRPr/>
          </a:p>
        </p:txBody>
      </p:sp>
      <p:sp>
        <p:nvSpPr>
          <p:cNvPr id="193" name="Google Shape;193;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 Ludzki mózg zużywa aż 20-25% energii, którą dostarczasz organizmowi. Głównymi </a:t>
            </a:r>
            <a:endParaRPr sz="1400"/>
          </a:p>
          <a:p>
            <a:pPr marL="0" lvl="0" indent="0" algn="l" rtl="0">
              <a:spcBef>
                <a:spcPts val="1600"/>
              </a:spcBef>
              <a:spcAft>
                <a:spcPts val="0"/>
              </a:spcAft>
              <a:buNone/>
            </a:pPr>
            <a:r>
              <a:rPr lang="pl" sz="1400"/>
              <a:t>źródłami pokarmu dla umysłu są glukoza i tlen. Bez tych dwóch substancji komórki </a:t>
            </a:r>
            <a:endParaRPr sz="1400"/>
          </a:p>
          <a:p>
            <a:pPr marL="0" lvl="0" indent="0" algn="l" rtl="0">
              <a:spcBef>
                <a:spcPts val="1600"/>
              </a:spcBef>
              <a:spcAft>
                <a:spcPts val="0"/>
              </a:spcAft>
              <a:buNone/>
            </a:pPr>
            <a:r>
              <a:rPr lang="pl" sz="1400"/>
              <a:t>nerwowe obumierają już po 10-15 minutach. Źródłem glukozy są węglowodany. </a:t>
            </a:r>
            <a:endParaRPr sz="1400"/>
          </a:p>
          <a:p>
            <a:pPr marL="0" lvl="0" indent="0" algn="l" rtl="0">
              <a:spcBef>
                <a:spcPts val="1600"/>
              </a:spcBef>
              <a:spcAft>
                <a:spcPts val="0"/>
              </a:spcAft>
              <a:buNone/>
            </a:pPr>
            <a:r>
              <a:rPr lang="pl" sz="1400"/>
              <a:t>Warto sięgać po te najbardziej wartościowe:</a:t>
            </a:r>
            <a:endParaRPr sz="1400"/>
          </a:p>
          <a:p>
            <a:pPr marL="457200" lvl="0" indent="-317500" algn="l" rtl="0">
              <a:spcBef>
                <a:spcPts val="1600"/>
              </a:spcBef>
              <a:spcAft>
                <a:spcPts val="0"/>
              </a:spcAft>
              <a:buSzPts val="1400"/>
              <a:buChar char="●"/>
            </a:pPr>
            <a:r>
              <a:rPr lang="pl" sz="1400"/>
              <a:t>kasze,</a:t>
            </a:r>
            <a:endParaRPr sz="1400"/>
          </a:p>
          <a:p>
            <a:pPr marL="457200" lvl="0" indent="-317500" algn="l" rtl="0">
              <a:spcBef>
                <a:spcPts val="0"/>
              </a:spcBef>
              <a:spcAft>
                <a:spcPts val="0"/>
              </a:spcAft>
              <a:buSzPts val="1400"/>
              <a:buChar char="●"/>
            </a:pPr>
            <a:r>
              <a:rPr lang="pl" sz="1400"/>
              <a:t>otręby,</a:t>
            </a:r>
            <a:endParaRPr sz="1400"/>
          </a:p>
          <a:p>
            <a:pPr marL="457200" lvl="0" indent="-317500" algn="l" rtl="0">
              <a:spcBef>
                <a:spcPts val="0"/>
              </a:spcBef>
              <a:spcAft>
                <a:spcPts val="0"/>
              </a:spcAft>
              <a:buSzPts val="1400"/>
              <a:buChar char="●"/>
            </a:pPr>
            <a:r>
              <a:rPr lang="pl" sz="1400"/>
              <a:t>pełnoziarniste pieczywo,</a:t>
            </a:r>
            <a:endParaRPr sz="1400"/>
          </a:p>
          <a:p>
            <a:pPr marL="457200" lvl="0" indent="-317500" algn="l" rtl="0">
              <a:spcBef>
                <a:spcPts val="0"/>
              </a:spcBef>
              <a:spcAft>
                <a:spcPts val="0"/>
              </a:spcAft>
              <a:buSzPts val="1400"/>
              <a:buChar char="●"/>
            </a:pPr>
            <a:r>
              <a:rPr lang="pl" sz="1400"/>
              <a:t>ziarna,</a:t>
            </a:r>
            <a:endParaRPr sz="1400"/>
          </a:p>
          <a:p>
            <a:pPr marL="457200" lvl="0" indent="-317500" algn="l" rtl="0">
              <a:spcBef>
                <a:spcPts val="0"/>
              </a:spcBef>
              <a:spcAft>
                <a:spcPts val="0"/>
              </a:spcAft>
              <a:buSzPts val="1400"/>
              <a:buChar char="●"/>
            </a:pPr>
            <a:r>
              <a:rPr lang="pl" sz="1400"/>
              <a:t>niełuskany ryż,</a:t>
            </a:r>
            <a:endParaRPr sz="1400"/>
          </a:p>
          <a:p>
            <a:pPr marL="457200" lvl="0" indent="-317500" algn="l" rtl="0">
              <a:spcBef>
                <a:spcPts val="0"/>
              </a:spcBef>
              <a:spcAft>
                <a:spcPts val="0"/>
              </a:spcAft>
              <a:buSzPts val="1400"/>
              <a:buChar char="●"/>
            </a:pPr>
            <a:r>
              <a:rPr lang="pl" sz="1400"/>
              <a:t>fasolę,</a:t>
            </a:r>
            <a:endParaRPr sz="1400"/>
          </a:p>
          <a:p>
            <a:pPr marL="457200" lvl="0" indent="-317500" algn="l" rtl="0">
              <a:spcBef>
                <a:spcPts val="0"/>
              </a:spcBef>
              <a:spcAft>
                <a:spcPts val="0"/>
              </a:spcAft>
              <a:buSzPts val="1400"/>
              <a:buChar char="●"/>
            </a:pPr>
            <a:r>
              <a:rPr lang="pl" sz="1400"/>
              <a:t>soczewicę.</a:t>
            </a:r>
            <a:endParaRPr sz="1400"/>
          </a:p>
          <a:p>
            <a:pPr marL="457200" lvl="0" indent="0" algn="l" rtl="0">
              <a:spcBef>
                <a:spcPts val="1600"/>
              </a:spcBef>
              <a:spcAft>
                <a:spcPts val="1600"/>
              </a:spcAft>
              <a:buNone/>
            </a:pPr>
            <a:endParaRPr sz="1400"/>
          </a:p>
        </p:txBody>
      </p:sp>
      <p:pic>
        <p:nvPicPr>
          <p:cNvPr id="194" name="Google Shape;194;p30"/>
          <p:cNvPicPr preferRelativeResize="0"/>
          <p:nvPr/>
        </p:nvPicPr>
        <p:blipFill>
          <a:blip r:embed="rId3">
            <a:alphaModFix/>
          </a:blip>
          <a:stretch>
            <a:fillRect/>
          </a:stretch>
        </p:blipFill>
        <p:spPr>
          <a:xfrm>
            <a:off x="2433025" y="3776275"/>
            <a:ext cx="2568751" cy="1198751"/>
          </a:xfrm>
          <a:prstGeom prst="rect">
            <a:avLst/>
          </a:prstGeom>
          <a:noFill/>
          <a:ln>
            <a:noFill/>
          </a:ln>
        </p:spPr>
      </p:pic>
      <p:pic>
        <p:nvPicPr>
          <p:cNvPr id="195" name="Google Shape;195;p30"/>
          <p:cNvPicPr preferRelativeResize="0"/>
          <p:nvPr/>
        </p:nvPicPr>
        <p:blipFill>
          <a:blip r:embed="rId4">
            <a:alphaModFix/>
          </a:blip>
          <a:stretch>
            <a:fillRect/>
          </a:stretch>
        </p:blipFill>
        <p:spPr>
          <a:xfrm>
            <a:off x="3662376" y="2359725"/>
            <a:ext cx="2409049" cy="1465500"/>
          </a:xfrm>
          <a:prstGeom prst="rect">
            <a:avLst/>
          </a:prstGeom>
          <a:noFill/>
          <a:ln>
            <a:noFill/>
          </a:ln>
        </p:spPr>
      </p:pic>
      <p:pic>
        <p:nvPicPr>
          <p:cNvPr id="196" name="Google Shape;196;p30"/>
          <p:cNvPicPr preferRelativeResize="0"/>
          <p:nvPr/>
        </p:nvPicPr>
        <p:blipFill>
          <a:blip r:embed="rId5">
            <a:alphaModFix/>
          </a:blip>
          <a:stretch>
            <a:fillRect/>
          </a:stretch>
        </p:blipFill>
        <p:spPr>
          <a:xfrm>
            <a:off x="5389326" y="2988400"/>
            <a:ext cx="2643000" cy="2155100"/>
          </a:xfrm>
          <a:prstGeom prst="rect">
            <a:avLst/>
          </a:prstGeom>
          <a:noFill/>
          <a:ln>
            <a:noFill/>
          </a:ln>
        </p:spPr>
      </p:pic>
      <p:pic>
        <p:nvPicPr>
          <p:cNvPr id="197" name="Google Shape;197;p30"/>
          <p:cNvPicPr preferRelativeResize="0"/>
          <p:nvPr/>
        </p:nvPicPr>
        <p:blipFill>
          <a:blip r:embed="rId6">
            <a:alphaModFix/>
          </a:blip>
          <a:stretch>
            <a:fillRect/>
          </a:stretch>
        </p:blipFill>
        <p:spPr>
          <a:xfrm>
            <a:off x="6816475" y="1367226"/>
            <a:ext cx="2409050" cy="2409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 calcmode="lin" valueType="num">
                                      <p:cBhvr additive="base">
                                        <p:cTn id="7" dur="2000"/>
                                        <p:tgtEl>
                                          <p:spTgt spid="19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 calcmode="lin" valueType="num">
                                      <p:cBhvr additive="base">
                                        <p:cTn id="12" dur="2000"/>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Lecytyna na lepszą pamięć</a:t>
            </a:r>
            <a:endParaRPr/>
          </a:p>
        </p:txBody>
      </p:sp>
      <p:sp>
        <p:nvSpPr>
          <p:cNvPr id="203" name="Google Shape;203;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Lecytyna pozytywnie wpływa na koncentrację, pamięć, refleks </a:t>
            </a:r>
            <a:endParaRPr sz="1400"/>
          </a:p>
          <a:p>
            <a:pPr marL="0" lvl="0" indent="0" algn="l" rtl="0">
              <a:spcBef>
                <a:spcPts val="1600"/>
              </a:spcBef>
              <a:spcAft>
                <a:spcPts val="0"/>
              </a:spcAft>
              <a:buClr>
                <a:srgbClr val="000000"/>
              </a:buClr>
              <a:buSzPts val="1100"/>
              <a:buFont typeface="Arial"/>
              <a:buNone/>
            </a:pPr>
            <a:r>
              <a:rPr lang="pl" sz="1400"/>
              <a:t>i zdolności psychofizyczne. Lecytynę znajdziesz w:</a:t>
            </a:r>
            <a:endParaRPr sz="1400"/>
          </a:p>
          <a:p>
            <a:pPr marL="457200" lvl="0" indent="-317500" algn="l" rtl="0">
              <a:spcBef>
                <a:spcPts val="1600"/>
              </a:spcBef>
              <a:spcAft>
                <a:spcPts val="0"/>
              </a:spcAft>
              <a:buSzPts val="1400"/>
              <a:buChar char="●"/>
            </a:pPr>
            <a:r>
              <a:rPr lang="pl" sz="1400"/>
              <a:t>jajkach </a:t>
            </a:r>
            <a:endParaRPr sz="1400"/>
          </a:p>
          <a:p>
            <a:pPr marL="457200" lvl="0" indent="-317500" algn="l" rtl="0">
              <a:spcBef>
                <a:spcPts val="0"/>
              </a:spcBef>
              <a:spcAft>
                <a:spcPts val="0"/>
              </a:spcAft>
              <a:buSzPts val="1400"/>
              <a:buChar char="●"/>
            </a:pPr>
            <a:r>
              <a:rPr lang="pl" sz="1400"/>
              <a:t>soi </a:t>
            </a:r>
            <a:endParaRPr sz="1400"/>
          </a:p>
          <a:p>
            <a:pPr marL="457200" lvl="0" indent="-317500" algn="l" rtl="0">
              <a:spcBef>
                <a:spcPts val="0"/>
              </a:spcBef>
              <a:spcAft>
                <a:spcPts val="0"/>
              </a:spcAft>
              <a:buSzPts val="1400"/>
              <a:buChar char="●"/>
            </a:pPr>
            <a:r>
              <a:rPr lang="pl" sz="1400"/>
              <a:t>rybach,</a:t>
            </a:r>
            <a:endParaRPr sz="1400"/>
          </a:p>
          <a:p>
            <a:pPr marL="457200" lvl="0" indent="-317500" algn="l" rtl="0">
              <a:spcBef>
                <a:spcPts val="0"/>
              </a:spcBef>
              <a:spcAft>
                <a:spcPts val="0"/>
              </a:spcAft>
              <a:buSzPts val="1400"/>
              <a:buChar char="●"/>
            </a:pPr>
            <a:r>
              <a:rPr lang="pl" sz="1400"/>
              <a:t>orzechach ziemnych,</a:t>
            </a:r>
            <a:endParaRPr sz="1400"/>
          </a:p>
          <a:p>
            <a:pPr marL="457200" lvl="0" indent="-317500" algn="l" rtl="0">
              <a:spcBef>
                <a:spcPts val="0"/>
              </a:spcBef>
              <a:spcAft>
                <a:spcPts val="0"/>
              </a:spcAft>
              <a:buSzPts val="1400"/>
              <a:buChar char="●"/>
            </a:pPr>
            <a:r>
              <a:rPr lang="pl" sz="1400"/>
              <a:t>kiełkach,</a:t>
            </a:r>
            <a:endParaRPr sz="1400"/>
          </a:p>
          <a:p>
            <a:pPr marL="457200" lvl="0" indent="-317500" algn="l" rtl="0">
              <a:spcBef>
                <a:spcPts val="0"/>
              </a:spcBef>
              <a:spcAft>
                <a:spcPts val="0"/>
              </a:spcAft>
              <a:buSzPts val="1400"/>
              <a:buChar char="●"/>
            </a:pPr>
            <a:r>
              <a:rPr lang="pl" sz="1400"/>
              <a:t>rzepaku.</a:t>
            </a:r>
            <a:endParaRPr sz="1400"/>
          </a:p>
          <a:p>
            <a:pPr marL="0" lvl="0" indent="0" algn="l" rtl="0">
              <a:spcBef>
                <a:spcPts val="1600"/>
              </a:spcBef>
              <a:spcAft>
                <a:spcPts val="1600"/>
              </a:spcAft>
              <a:buNone/>
            </a:pPr>
            <a:endParaRPr sz="1400"/>
          </a:p>
        </p:txBody>
      </p:sp>
      <p:pic>
        <p:nvPicPr>
          <p:cNvPr id="204" name="Google Shape;204;p31"/>
          <p:cNvPicPr preferRelativeResize="0"/>
          <p:nvPr/>
        </p:nvPicPr>
        <p:blipFill>
          <a:blip r:embed="rId3">
            <a:alphaModFix/>
          </a:blip>
          <a:stretch>
            <a:fillRect/>
          </a:stretch>
        </p:blipFill>
        <p:spPr>
          <a:xfrm>
            <a:off x="2736575" y="2227125"/>
            <a:ext cx="2908374" cy="1799325"/>
          </a:xfrm>
          <a:prstGeom prst="rect">
            <a:avLst/>
          </a:prstGeom>
          <a:noFill/>
          <a:ln>
            <a:noFill/>
          </a:ln>
        </p:spPr>
      </p:pic>
      <p:pic>
        <p:nvPicPr>
          <p:cNvPr id="205" name="Google Shape;205;p31"/>
          <p:cNvPicPr preferRelativeResize="0"/>
          <p:nvPr/>
        </p:nvPicPr>
        <p:blipFill>
          <a:blip r:embed="rId4">
            <a:alphaModFix/>
          </a:blip>
          <a:stretch>
            <a:fillRect/>
          </a:stretch>
        </p:blipFill>
        <p:spPr>
          <a:xfrm>
            <a:off x="5798501" y="2390325"/>
            <a:ext cx="3345500" cy="2480050"/>
          </a:xfrm>
          <a:prstGeom prst="rect">
            <a:avLst/>
          </a:prstGeom>
          <a:noFill/>
          <a:ln>
            <a:noFill/>
          </a:ln>
        </p:spPr>
      </p:pic>
      <p:pic>
        <p:nvPicPr>
          <p:cNvPr id="206" name="Google Shape;206;p31"/>
          <p:cNvPicPr preferRelativeResize="0"/>
          <p:nvPr/>
        </p:nvPicPr>
        <p:blipFill>
          <a:blip r:embed="rId5">
            <a:alphaModFix/>
          </a:blip>
          <a:stretch>
            <a:fillRect/>
          </a:stretch>
        </p:blipFill>
        <p:spPr>
          <a:xfrm>
            <a:off x="5475150" y="162425"/>
            <a:ext cx="2318325" cy="2318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2000"/>
                                        <p:tgtEl>
                                          <p:spTgt spid="2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509550" y="1789975"/>
            <a:ext cx="8124900" cy="14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7200"/>
          </a:p>
          <a:p>
            <a:pPr marL="0" lvl="0" indent="0" algn="ctr" rtl="0">
              <a:spcBef>
                <a:spcPts val="0"/>
              </a:spcBef>
              <a:spcAft>
                <a:spcPts val="0"/>
              </a:spcAft>
              <a:buClr>
                <a:srgbClr val="000000"/>
              </a:buClr>
              <a:buSzPts val="1100"/>
              <a:buFont typeface="Arial"/>
              <a:buNone/>
            </a:pPr>
            <a:r>
              <a:rPr lang="pl" sz="9600">
                <a:latin typeface="Amatic SC"/>
                <a:ea typeface="Amatic SC"/>
                <a:cs typeface="Amatic SC"/>
                <a:sym typeface="Amatic SC"/>
              </a:rPr>
              <a:t>Budowa i funkcje</a:t>
            </a:r>
            <a:br>
              <a:rPr lang="pl" sz="9600">
                <a:latin typeface="Amatic SC"/>
                <a:ea typeface="Amatic SC"/>
                <a:cs typeface="Amatic SC"/>
                <a:sym typeface="Amatic SC"/>
              </a:rPr>
            </a:br>
            <a:r>
              <a:rPr lang="pl" sz="9600">
                <a:latin typeface="Amatic SC"/>
                <a:ea typeface="Amatic SC"/>
                <a:cs typeface="Amatic SC"/>
                <a:sym typeface="Amatic SC"/>
              </a:rPr>
              <a:t>mózgu</a:t>
            </a:r>
            <a:endParaRPr sz="9600">
              <a:latin typeface="Amatic SC"/>
              <a:ea typeface="Amatic SC"/>
              <a:cs typeface="Amatic SC"/>
              <a:sym typeface="Amatic SC"/>
            </a:endParaRPr>
          </a:p>
          <a:p>
            <a:pPr marL="0" lvl="0" indent="0" algn="ctr" rtl="0">
              <a:spcBef>
                <a:spcPts val="0"/>
              </a:spcBef>
              <a:spcAft>
                <a:spcPts val="0"/>
              </a:spcAft>
              <a:buNone/>
            </a:pPr>
            <a:endParaRPr sz="7200"/>
          </a:p>
        </p:txBody>
      </p:sp>
      <p:pic>
        <p:nvPicPr>
          <p:cNvPr id="68" name="Google Shape;68;p14"/>
          <p:cNvPicPr preferRelativeResize="0"/>
          <p:nvPr/>
        </p:nvPicPr>
        <p:blipFill>
          <a:blip r:embed="rId3">
            <a:alphaModFix/>
          </a:blip>
          <a:stretch>
            <a:fillRect/>
          </a:stretch>
        </p:blipFill>
        <p:spPr>
          <a:xfrm flipH="1">
            <a:off x="191025" y="3222075"/>
            <a:ext cx="2545875" cy="1829850"/>
          </a:xfrm>
          <a:prstGeom prst="rect">
            <a:avLst/>
          </a:prstGeom>
          <a:noFill/>
          <a:ln>
            <a:noFill/>
          </a:ln>
        </p:spPr>
      </p:pic>
      <p:pic>
        <p:nvPicPr>
          <p:cNvPr id="69" name="Google Shape;69;p14"/>
          <p:cNvPicPr preferRelativeResize="0"/>
          <p:nvPr/>
        </p:nvPicPr>
        <p:blipFill>
          <a:blip r:embed="rId3">
            <a:alphaModFix/>
          </a:blip>
          <a:stretch>
            <a:fillRect/>
          </a:stretch>
        </p:blipFill>
        <p:spPr>
          <a:xfrm>
            <a:off x="6885875" y="62650"/>
            <a:ext cx="2214675" cy="1591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Kwas foliowy - dotlenianie mózgu</a:t>
            </a:r>
            <a:endParaRPr/>
          </a:p>
        </p:txBody>
      </p:sp>
      <p:sp>
        <p:nvSpPr>
          <p:cNvPr id="212" name="Google Shape;212;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Według najnowszych badań kwas foliowy może odgrywać kluczową rolę </a:t>
            </a:r>
            <a:endParaRPr sz="1400"/>
          </a:p>
          <a:p>
            <a:pPr marL="0" lvl="0" indent="0" algn="l" rtl="0">
              <a:spcBef>
                <a:spcPts val="1600"/>
              </a:spcBef>
              <a:spcAft>
                <a:spcPts val="0"/>
              </a:spcAft>
              <a:buNone/>
            </a:pPr>
            <a:r>
              <a:rPr lang="pl" sz="1400"/>
              <a:t>w obniżaniu ryzyka chorób wieku późnego. Pobudza wzrost komórek </a:t>
            </a:r>
            <a:endParaRPr sz="1400"/>
          </a:p>
          <a:p>
            <a:pPr marL="0" lvl="0" indent="0" algn="l" rtl="0">
              <a:spcBef>
                <a:spcPts val="1600"/>
              </a:spcBef>
              <a:spcAft>
                <a:spcPts val="0"/>
              </a:spcAft>
              <a:buNone/>
            </a:pPr>
            <a:r>
              <a:rPr lang="pl" sz="1400"/>
              <a:t>nerwowych, chroni je przed działaniem homocysteiny. Dodatkowo</a:t>
            </a:r>
            <a:endParaRPr sz="1400"/>
          </a:p>
          <a:p>
            <a:pPr marL="0" lvl="0" indent="0" algn="l" rtl="0">
              <a:spcBef>
                <a:spcPts val="1600"/>
              </a:spcBef>
              <a:spcAft>
                <a:spcPts val="0"/>
              </a:spcAft>
              <a:buNone/>
            </a:pPr>
            <a:r>
              <a:rPr lang="pl" sz="1400"/>
              <a:t> zwiększa produkcję czerwonych krwinek, przez co pozytywnie wpływa </a:t>
            </a:r>
            <a:endParaRPr sz="1400"/>
          </a:p>
          <a:p>
            <a:pPr marL="0" lvl="0" indent="0" algn="l" rtl="0">
              <a:spcBef>
                <a:spcPts val="1600"/>
              </a:spcBef>
              <a:spcAft>
                <a:spcPts val="0"/>
              </a:spcAft>
              <a:buClr>
                <a:srgbClr val="000000"/>
              </a:buClr>
              <a:buSzPts val="1100"/>
              <a:buFont typeface="Arial"/>
              <a:buNone/>
            </a:pPr>
            <a:r>
              <a:rPr lang="pl" sz="1400"/>
              <a:t>na dotlenienie mózgu. Dobrymi źródłami kwasu foliowego są:</a:t>
            </a:r>
            <a:endParaRPr sz="1400"/>
          </a:p>
          <a:p>
            <a:pPr marL="457200" lvl="0" indent="-317500" algn="l" rtl="0">
              <a:spcBef>
                <a:spcPts val="1600"/>
              </a:spcBef>
              <a:spcAft>
                <a:spcPts val="0"/>
              </a:spcAft>
              <a:buSzPts val="1400"/>
              <a:buChar char="●"/>
            </a:pPr>
            <a:r>
              <a:rPr lang="pl" sz="1400"/>
              <a:t>szpinak,</a:t>
            </a:r>
            <a:endParaRPr sz="1400"/>
          </a:p>
          <a:p>
            <a:pPr marL="457200" lvl="0" indent="-317500" algn="l" rtl="0">
              <a:spcBef>
                <a:spcPts val="0"/>
              </a:spcBef>
              <a:spcAft>
                <a:spcPts val="0"/>
              </a:spcAft>
              <a:buSzPts val="1400"/>
              <a:buChar char="●"/>
            </a:pPr>
            <a:r>
              <a:rPr lang="pl" sz="1400"/>
              <a:t>groch,</a:t>
            </a:r>
            <a:endParaRPr sz="1400"/>
          </a:p>
          <a:p>
            <a:pPr marL="457200" lvl="0" indent="-317500" algn="l" rtl="0">
              <a:spcBef>
                <a:spcPts val="0"/>
              </a:spcBef>
              <a:spcAft>
                <a:spcPts val="0"/>
              </a:spcAft>
              <a:buSzPts val="1400"/>
              <a:buChar char="●"/>
            </a:pPr>
            <a:r>
              <a:rPr lang="pl" sz="1400"/>
              <a:t>fasola,</a:t>
            </a:r>
            <a:endParaRPr sz="1400"/>
          </a:p>
          <a:p>
            <a:pPr marL="457200" lvl="0" indent="-317500" algn="l" rtl="0">
              <a:spcBef>
                <a:spcPts val="0"/>
              </a:spcBef>
              <a:spcAft>
                <a:spcPts val="0"/>
              </a:spcAft>
              <a:buSzPts val="1400"/>
              <a:buChar char="●"/>
            </a:pPr>
            <a:r>
              <a:rPr lang="pl" sz="1400"/>
              <a:t>ziarna zbóż,</a:t>
            </a:r>
            <a:endParaRPr sz="1400"/>
          </a:p>
          <a:p>
            <a:pPr marL="457200" lvl="0" indent="-317500" algn="l" rtl="0">
              <a:spcBef>
                <a:spcPts val="0"/>
              </a:spcBef>
              <a:spcAft>
                <a:spcPts val="0"/>
              </a:spcAft>
              <a:buSzPts val="1400"/>
              <a:buChar char="●"/>
            </a:pPr>
            <a:r>
              <a:rPr lang="pl" sz="1400"/>
              <a:t>jaja.</a:t>
            </a:r>
            <a:endParaRPr sz="1400"/>
          </a:p>
          <a:p>
            <a:pPr marL="0" lvl="0" indent="0" algn="l" rtl="0">
              <a:spcBef>
                <a:spcPts val="1600"/>
              </a:spcBef>
              <a:spcAft>
                <a:spcPts val="0"/>
              </a:spcAft>
              <a:buClr>
                <a:srgbClr val="000000"/>
              </a:buClr>
              <a:buSzPts val="1100"/>
              <a:buFont typeface="Arial"/>
              <a:buNone/>
            </a:pPr>
            <a:endParaRPr/>
          </a:p>
          <a:p>
            <a:pPr marL="0" lvl="0" indent="0" algn="l" rtl="0">
              <a:spcBef>
                <a:spcPts val="1600"/>
              </a:spcBef>
              <a:spcAft>
                <a:spcPts val="1600"/>
              </a:spcAft>
              <a:buNone/>
            </a:pPr>
            <a:endParaRPr/>
          </a:p>
        </p:txBody>
      </p:sp>
      <p:pic>
        <p:nvPicPr>
          <p:cNvPr id="213" name="Google Shape;213;p32"/>
          <p:cNvPicPr preferRelativeResize="0"/>
          <p:nvPr/>
        </p:nvPicPr>
        <p:blipFill>
          <a:blip r:embed="rId3">
            <a:alphaModFix/>
          </a:blip>
          <a:stretch>
            <a:fillRect/>
          </a:stretch>
        </p:blipFill>
        <p:spPr>
          <a:xfrm>
            <a:off x="2870350" y="2571750"/>
            <a:ext cx="3024475" cy="3024475"/>
          </a:xfrm>
          <a:prstGeom prst="rect">
            <a:avLst/>
          </a:prstGeom>
          <a:noFill/>
          <a:ln>
            <a:noFill/>
          </a:ln>
        </p:spPr>
      </p:pic>
      <p:pic>
        <p:nvPicPr>
          <p:cNvPr id="214" name="Google Shape;214;p32"/>
          <p:cNvPicPr preferRelativeResize="0"/>
          <p:nvPr/>
        </p:nvPicPr>
        <p:blipFill>
          <a:blip r:embed="rId4">
            <a:alphaModFix/>
          </a:blip>
          <a:stretch>
            <a:fillRect/>
          </a:stretch>
        </p:blipFill>
        <p:spPr>
          <a:xfrm>
            <a:off x="6384363" y="116100"/>
            <a:ext cx="2447925" cy="2857500"/>
          </a:xfrm>
          <a:prstGeom prst="rect">
            <a:avLst/>
          </a:prstGeom>
          <a:noFill/>
          <a:ln>
            <a:noFill/>
          </a:ln>
        </p:spPr>
      </p:pic>
      <p:pic>
        <p:nvPicPr>
          <p:cNvPr id="215" name="Google Shape;215;p32"/>
          <p:cNvPicPr preferRelativeResize="0"/>
          <p:nvPr/>
        </p:nvPicPr>
        <p:blipFill>
          <a:blip r:embed="rId5">
            <a:alphaModFix/>
          </a:blip>
          <a:stretch>
            <a:fillRect/>
          </a:stretch>
        </p:blipFill>
        <p:spPr>
          <a:xfrm>
            <a:off x="5660727" y="2831475"/>
            <a:ext cx="3171574" cy="2112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2000"/>
                                        <p:tgtEl>
                                          <p:spTgt spid="2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 calcmode="lin" valueType="num">
                                      <p:cBhvr additive="base">
                                        <p:cTn id="12" dur="2000"/>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title"/>
          </p:nvPr>
        </p:nvSpPr>
        <p:spPr>
          <a:xfrm>
            <a:off x="509550" y="885450"/>
            <a:ext cx="8124900" cy="179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 sz="9600">
                <a:latin typeface="Amatic SC"/>
                <a:ea typeface="Amatic SC"/>
                <a:cs typeface="Amatic SC"/>
                <a:sym typeface="Amatic SC"/>
              </a:rPr>
              <a:t>Jak możemy trenować swój mózg ?</a:t>
            </a:r>
            <a:endParaRPr sz="9600">
              <a:latin typeface="Amatic SC"/>
              <a:ea typeface="Amatic SC"/>
              <a:cs typeface="Amatic SC"/>
              <a:sym typeface="Amatic SC"/>
            </a:endParaRPr>
          </a:p>
        </p:txBody>
      </p:sp>
      <p:pic>
        <p:nvPicPr>
          <p:cNvPr id="221" name="Google Shape;221;p33"/>
          <p:cNvPicPr preferRelativeResize="0"/>
          <p:nvPr/>
        </p:nvPicPr>
        <p:blipFill>
          <a:blip r:embed="rId3">
            <a:alphaModFix/>
          </a:blip>
          <a:stretch>
            <a:fillRect/>
          </a:stretch>
        </p:blipFill>
        <p:spPr>
          <a:xfrm>
            <a:off x="7119650" y="1741225"/>
            <a:ext cx="1952850" cy="1979350"/>
          </a:xfrm>
          <a:prstGeom prst="rect">
            <a:avLst/>
          </a:prstGeom>
          <a:noFill/>
          <a:ln>
            <a:noFill/>
          </a:ln>
        </p:spPr>
      </p:pic>
      <p:pic>
        <p:nvPicPr>
          <p:cNvPr id="222" name="Google Shape;222;p33"/>
          <p:cNvPicPr preferRelativeResize="0"/>
          <p:nvPr/>
        </p:nvPicPr>
        <p:blipFill>
          <a:blip r:embed="rId4">
            <a:alphaModFix/>
          </a:blip>
          <a:stretch>
            <a:fillRect/>
          </a:stretch>
        </p:blipFill>
        <p:spPr>
          <a:xfrm>
            <a:off x="4894975" y="3240500"/>
            <a:ext cx="1952849" cy="1777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Wskazówki na poprawę pamięci</a:t>
            </a:r>
            <a:endParaRPr/>
          </a:p>
        </p:txBody>
      </p:sp>
      <p:sp>
        <p:nvSpPr>
          <p:cNvPr id="228" name="Google Shape;228;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l"/>
              <a:t>W przerwie lub w drodzę do szkoły lub pracy korzystaj z treningu mózgu online.</a:t>
            </a:r>
            <a:endParaRPr/>
          </a:p>
          <a:p>
            <a:pPr marL="457200" lvl="0" indent="-342900" algn="l" rtl="0">
              <a:spcBef>
                <a:spcPts val="0"/>
              </a:spcBef>
              <a:spcAft>
                <a:spcPts val="0"/>
              </a:spcAft>
              <a:buSzPts val="1800"/>
              <a:buChar char="●"/>
            </a:pPr>
            <a:r>
              <a:rPr lang="pl"/>
              <a:t>Zadbaj o porządek na biurku oraz w gabinecie.</a:t>
            </a:r>
            <a:endParaRPr/>
          </a:p>
          <a:p>
            <a:pPr marL="457200" lvl="0" indent="-342900" algn="l" rtl="0">
              <a:spcBef>
                <a:spcPts val="0"/>
              </a:spcBef>
              <a:spcAft>
                <a:spcPts val="0"/>
              </a:spcAft>
              <a:buSzPts val="1800"/>
              <a:buChar char="●"/>
            </a:pPr>
            <a:r>
              <a:rPr lang="pl"/>
              <a:t>W czasie nauki puść muzykę klasyczną.</a:t>
            </a:r>
            <a:endParaRPr/>
          </a:p>
          <a:p>
            <a:pPr marL="457200" lvl="0" indent="-342900" algn="l" rtl="0">
              <a:spcBef>
                <a:spcPts val="0"/>
              </a:spcBef>
              <a:spcAft>
                <a:spcPts val="0"/>
              </a:spcAft>
              <a:buSzPts val="1800"/>
              <a:buChar char="●"/>
            </a:pPr>
            <a:r>
              <a:rPr lang="pl"/>
              <a:t>Rób odręczne notatki.</a:t>
            </a:r>
            <a:endParaRPr/>
          </a:p>
          <a:p>
            <a:pPr marL="457200" lvl="0" indent="-342900" algn="l" rtl="0">
              <a:spcBef>
                <a:spcPts val="0"/>
              </a:spcBef>
              <a:spcAft>
                <a:spcPts val="0"/>
              </a:spcAft>
              <a:buSzPts val="1800"/>
              <a:buChar char="●"/>
            </a:pPr>
            <a:r>
              <a:rPr lang="pl"/>
              <a:t>Poszerzaj i różnicuj grupę ludzi, z którą spędzasz czas.</a:t>
            </a:r>
            <a:endParaRPr/>
          </a:p>
        </p:txBody>
      </p:sp>
      <p:pic>
        <p:nvPicPr>
          <p:cNvPr id="229" name="Google Shape;229;p34"/>
          <p:cNvPicPr preferRelativeResize="0"/>
          <p:nvPr/>
        </p:nvPicPr>
        <p:blipFill>
          <a:blip r:embed="rId3">
            <a:alphaModFix/>
          </a:blip>
          <a:stretch>
            <a:fillRect/>
          </a:stretch>
        </p:blipFill>
        <p:spPr>
          <a:xfrm>
            <a:off x="5747650" y="2921125"/>
            <a:ext cx="2557550" cy="1981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229100" y="391350"/>
            <a:ext cx="86031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Sposoby, które pomogą Ci wyćwiczyć mózg</a:t>
            </a:r>
            <a:endParaRPr/>
          </a:p>
        </p:txBody>
      </p:sp>
      <p:sp>
        <p:nvSpPr>
          <p:cNvPr id="235" name="Google Shape;235;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2400"/>
              </a:spcBef>
              <a:spcAft>
                <a:spcPts val="0"/>
              </a:spcAft>
              <a:buNone/>
            </a:pPr>
            <a:r>
              <a:rPr lang="pl" sz="2300" b="1" u="sng">
                <a:solidFill>
                  <a:schemeClr val="dk1"/>
                </a:solidFill>
                <a:latin typeface="Arial"/>
                <a:ea typeface="Arial"/>
                <a:cs typeface="Arial"/>
                <a:sym typeface="Arial"/>
              </a:rPr>
              <a:t>Rób więcej rzeczy, które lubisz</a:t>
            </a:r>
            <a:endParaRPr sz="2300" b="1" u="sng">
              <a:solidFill>
                <a:schemeClr val="dk1"/>
              </a:solidFill>
              <a:latin typeface="Arial"/>
              <a:ea typeface="Arial"/>
              <a:cs typeface="Arial"/>
              <a:sym typeface="Arial"/>
            </a:endParaRPr>
          </a:p>
          <a:p>
            <a:pPr marL="0" lvl="0" indent="0" algn="ctr" rtl="0">
              <a:spcBef>
                <a:spcPts val="2400"/>
              </a:spcBef>
              <a:spcAft>
                <a:spcPts val="0"/>
              </a:spcAft>
              <a:buClr>
                <a:srgbClr val="000000"/>
              </a:buClr>
              <a:buSzPts val="1100"/>
              <a:buFont typeface="Arial"/>
              <a:buNone/>
            </a:pPr>
            <a:r>
              <a:rPr lang="pl" b="1"/>
              <a:t>Rozwijanie swoich umiejętności pomoże Ci tworzyć nowe połączenia neuronowe w Twoim mózgu, niektóre zajęcia mogą też wzmocnić myślenie krytyczne, ułatwić koncentrację i zachować bystrość umysłu. Możesz też poszukać sobie jakiegoś nowego zajęcia i hobby również będzie to dobry sposób na zaangażowanie Twojego mózgu.</a:t>
            </a:r>
            <a:endParaRPr b="1"/>
          </a:p>
          <a:p>
            <a:pPr marL="0" lvl="0" indent="0" algn="l" rtl="0">
              <a:spcBef>
                <a:spcPts val="600"/>
              </a:spcBef>
              <a:spcAft>
                <a:spcPts val="1600"/>
              </a:spcAft>
              <a:buNone/>
            </a:pPr>
            <a:endParaRPr/>
          </a:p>
        </p:txBody>
      </p:sp>
      <p:pic>
        <p:nvPicPr>
          <p:cNvPr id="236" name="Google Shape;236;p35"/>
          <p:cNvPicPr preferRelativeResize="0"/>
          <p:nvPr/>
        </p:nvPicPr>
        <p:blipFill>
          <a:blip r:embed="rId3">
            <a:alphaModFix/>
          </a:blip>
          <a:stretch>
            <a:fillRect/>
          </a:stretch>
        </p:blipFill>
        <p:spPr>
          <a:xfrm>
            <a:off x="6976375" y="3488375"/>
            <a:ext cx="1649575" cy="1466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311700" y="2768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pl"/>
              <a:t>Sposoby, które pomogą Ci wyćwiczyć mózg</a:t>
            </a:r>
            <a:endParaRPr/>
          </a:p>
        </p:txBody>
      </p:sp>
      <p:sp>
        <p:nvSpPr>
          <p:cNvPr id="242" name="Google Shape;242;p36"/>
          <p:cNvSpPr txBox="1">
            <a:spLocks noGrp="1"/>
          </p:cNvSpPr>
          <p:nvPr>
            <p:ph type="body" idx="1"/>
          </p:nvPr>
        </p:nvSpPr>
        <p:spPr>
          <a:xfrm>
            <a:off x="311700" y="742525"/>
            <a:ext cx="8520600" cy="3282000"/>
          </a:xfrm>
          <a:prstGeom prst="rect">
            <a:avLst/>
          </a:prstGeom>
        </p:spPr>
        <p:txBody>
          <a:bodyPr spcFirstLastPara="1" wrap="square" lIns="91425" tIns="91425" rIns="91425" bIns="91425" anchor="t" anchorCtr="0">
            <a:noAutofit/>
          </a:bodyPr>
          <a:lstStyle/>
          <a:p>
            <a:pPr marL="0" lvl="0" indent="0" algn="ctr" rtl="0">
              <a:spcBef>
                <a:spcPts val="2400"/>
              </a:spcBef>
              <a:spcAft>
                <a:spcPts val="0"/>
              </a:spcAft>
              <a:buNone/>
            </a:pPr>
            <a:r>
              <a:rPr lang="pl" sz="2300" b="1" u="sng">
                <a:solidFill>
                  <a:schemeClr val="dk1"/>
                </a:solidFill>
                <a:latin typeface="Arial"/>
                <a:ea typeface="Arial"/>
                <a:cs typeface="Arial"/>
                <a:sym typeface="Arial"/>
              </a:rPr>
              <a:t>Próbuj nowych rzeczy</a:t>
            </a:r>
            <a:endParaRPr sz="2300" b="1" u="sng">
              <a:solidFill>
                <a:schemeClr val="dk1"/>
              </a:solidFill>
              <a:latin typeface="Arial"/>
              <a:ea typeface="Arial"/>
              <a:cs typeface="Arial"/>
              <a:sym typeface="Arial"/>
            </a:endParaRPr>
          </a:p>
          <a:p>
            <a:pPr marL="0" lvl="0" indent="0" algn="ctr" rtl="0">
              <a:spcBef>
                <a:spcPts val="2400"/>
              </a:spcBef>
              <a:spcAft>
                <a:spcPts val="0"/>
              </a:spcAft>
              <a:buClr>
                <a:srgbClr val="000000"/>
              </a:buClr>
              <a:buSzPts val="1100"/>
              <a:buFont typeface="Arial"/>
              <a:buNone/>
            </a:pPr>
            <a:r>
              <a:rPr lang="pl"/>
              <a:t>Podczas gdy codzienne nawyki nam pomagają i ułatwiają wykonywanie z powodzeniem pewnych czynności włączają też niestety w naszym mózgu często funkcję „autopilota”. Ten brak myślenia, odtwarzanie tych samych czynności, może powodować, że nasz mózg jest mniej stymulowany i zaangażowany, co pogarsza jego działanie i negatywnie wpływa na jego funkcjonowanie. Jeśli każdego dnia idziesz do pracy tą samą drogą i tym samym autobusem, zmień trasę pojedź inną drogą. Wprowadzaj zmiany, testuj, doświadczaj.</a:t>
            </a:r>
            <a:endParaRPr/>
          </a:p>
          <a:p>
            <a:pPr marL="0" lvl="0" indent="0" algn="l" rtl="0">
              <a:spcBef>
                <a:spcPts val="600"/>
              </a:spcBef>
              <a:spcAft>
                <a:spcPts val="1600"/>
              </a:spcAft>
              <a:buNone/>
            </a:pPr>
            <a:endParaRPr/>
          </a:p>
        </p:txBody>
      </p:sp>
      <p:pic>
        <p:nvPicPr>
          <p:cNvPr id="243" name="Google Shape;243;p36"/>
          <p:cNvPicPr preferRelativeResize="0"/>
          <p:nvPr/>
        </p:nvPicPr>
        <p:blipFill>
          <a:blip r:embed="rId3">
            <a:alphaModFix/>
          </a:blip>
          <a:stretch>
            <a:fillRect/>
          </a:stretch>
        </p:blipFill>
        <p:spPr>
          <a:xfrm>
            <a:off x="7125275" y="3722275"/>
            <a:ext cx="1935999" cy="1294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pl"/>
              <a:t>Sposoby, które pomogą Ci wyćwiczyć mózg</a:t>
            </a:r>
            <a:endParaRPr/>
          </a:p>
          <a:p>
            <a:pPr marL="0" lvl="0" indent="0" algn="l" rtl="0">
              <a:spcBef>
                <a:spcPts val="0"/>
              </a:spcBef>
              <a:spcAft>
                <a:spcPts val="0"/>
              </a:spcAft>
              <a:buNone/>
            </a:pPr>
            <a:endParaRPr/>
          </a:p>
        </p:txBody>
      </p:sp>
      <p:sp>
        <p:nvSpPr>
          <p:cNvPr id="249" name="Google Shape;249;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2400"/>
              </a:spcBef>
              <a:spcAft>
                <a:spcPts val="0"/>
              </a:spcAft>
              <a:buNone/>
            </a:pPr>
            <a:r>
              <a:rPr lang="pl" sz="2300" b="1" u="sng">
                <a:solidFill>
                  <a:schemeClr val="dk1"/>
                </a:solidFill>
                <a:latin typeface="Arial"/>
                <a:ea typeface="Arial"/>
                <a:cs typeface="Arial"/>
                <a:sym typeface="Arial"/>
              </a:rPr>
              <a:t>Bądź bardziej świadomy tego co robisz</a:t>
            </a:r>
            <a:endParaRPr sz="2300" b="1" u="sng">
              <a:solidFill>
                <a:schemeClr val="dk1"/>
              </a:solidFill>
              <a:latin typeface="Arial"/>
              <a:ea typeface="Arial"/>
              <a:cs typeface="Arial"/>
              <a:sym typeface="Arial"/>
            </a:endParaRPr>
          </a:p>
          <a:p>
            <a:pPr marL="0" lvl="0" indent="0" algn="ctr" rtl="0">
              <a:spcBef>
                <a:spcPts val="2400"/>
              </a:spcBef>
              <a:spcAft>
                <a:spcPts val="0"/>
              </a:spcAft>
              <a:buClr>
                <a:srgbClr val="000000"/>
              </a:buClr>
              <a:buSzPts val="1100"/>
              <a:buFont typeface="Arial"/>
              <a:buNone/>
            </a:pPr>
            <a:r>
              <a:rPr lang="pl"/>
              <a:t>Zamiast wykonywać i odtwarzać te same czynności i ruchy, żyj bardziej uważnie, będąc świadomym tego, co robisz, gdy to wykonujesz. Korzyścią jest sposób przeżywania chwil, bez względu na to czy będą to chwile, które uważasz za wyjątkowe lub zupełnie zwykłe. Głębiej odbierzesz to co się dzieje wokół Ciebie, skorzysta na tym również Twój mózg.</a:t>
            </a:r>
            <a:endParaRPr/>
          </a:p>
          <a:p>
            <a:pPr marL="0" lvl="0" indent="0" algn="l" rtl="0">
              <a:spcBef>
                <a:spcPts val="600"/>
              </a:spcBef>
              <a:spcAft>
                <a:spcPts val="1600"/>
              </a:spcAft>
              <a:buNone/>
            </a:pPr>
            <a:endParaRPr/>
          </a:p>
        </p:txBody>
      </p:sp>
      <p:pic>
        <p:nvPicPr>
          <p:cNvPr id="250" name="Google Shape;250;p37"/>
          <p:cNvPicPr preferRelativeResize="0"/>
          <p:nvPr/>
        </p:nvPicPr>
        <p:blipFill>
          <a:blip r:embed="rId3">
            <a:alphaModFix/>
          </a:blip>
          <a:stretch>
            <a:fillRect/>
          </a:stretch>
        </p:blipFill>
        <p:spPr>
          <a:xfrm>
            <a:off x="6716750" y="3509446"/>
            <a:ext cx="1989425" cy="1450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pl"/>
              <a:t>Sposoby, które pomogą Ci wyćwiczyć mózg</a:t>
            </a:r>
            <a:endParaRPr/>
          </a:p>
        </p:txBody>
      </p:sp>
      <p:sp>
        <p:nvSpPr>
          <p:cNvPr id="256" name="Google Shape;256;p38"/>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ctr" rtl="0">
              <a:spcBef>
                <a:spcPts val="2400"/>
              </a:spcBef>
              <a:spcAft>
                <a:spcPts val="0"/>
              </a:spcAft>
              <a:buNone/>
            </a:pPr>
            <a:r>
              <a:rPr lang="pl" sz="2300" b="1" u="sng">
                <a:solidFill>
                  <a:schemeClr val="dk1"/>
                </a:solidFill>
                <a:latin typeface="Arial"/>
                <a:ea typeface="Arial"/>
                <a:cs typeface="Arial"/>
                <a:sym typeface="Arial"/>
              </a:rPr>
              <a:t>Utrzymuj kontakty towarzyskie</a:t>
            </a:r>
            <a:endParaRPr sz="2300" b="1" u="sng">
              <a:solidFill>
                <a:schemeClr val="dk1"/>
              </a:solidFill>
              <a:latin typeface="Arial"/>
              <a:ea typeface="Arial"/>
              <a:cs typeface="Arial"/>
              <a:sym typeface="Arial"/>
            </a:endParaRPr>
          </a:p>
          <a:p>
            <a:pPr marL="0" lvl="0" indent="0" algn="ctr" rtl="0">
              <a:spcBef>
                <a:spcPts val="2400"/>
              </a:spcBef>
              <a:spcAft>
                <a:spcPts val="0"/>
              </a:spcAft>
              <a:buClr>
                <a:srgbClr val="000000"/>
              </a:buClr>
              <a:buSzPts val="1100"/>
              <a:buFont typeface="Arial"/>
              <a:buNone/>
            </a:pPr>
            <a:r>
              <a:rPr lang="pl"/>
              <a:t>Nic tak nie poprawia funkcji mózgu i skupienia jak szczera rozmowa twarzą w twarz z drugim człowiekiem. Budowanie dobrych relacji i poszerzanie swojej sieci kontaktów może Ci również pomóc w osiąganiu swoich celów i zwiększeniu Twoich szans na sukces w życiu. </a:t>
            </a:r>
            <a:endParaRPr/>
          </a:p>
          <a:p>
            <a:pPr marL="0" lvl="0" indent="0" algn="l" rtl="0">
              <a:spcBef>
                <a:spcPts val="600"/>
              </a:spcBef>
              <a:spcAft>
                <a:spcPts val="1600"/>
              </a:spcAft>
              <a:buNone/>
            </a:pPr>
            <a:endParaRPr/>
          </a:p>
        </p:txBody>
      </p:sp>
      <p:pic>
        <p:nvPicPr>
          <p:cNvPr id="257" name="Google Shape;257;p38"/>
          <p:cNvPicPr preferRelativeResize="0"/>
          <p:nvPr/>
        </p:nvPicPr>
        <p:blipFill>
          <a:blip r:embed="rId3">
            <a:alphaModFix/>
          </a:blip>
          <a:stretch>
            <a:fillRect/>
          </a:stretch>
        </p:blipFill>
        <p:spPr>
          <a:xfrm>
            <a:off x="5899550" y="3092975"/>
            <a:ext cx="3161851" cy="1867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pl"/>
              <a:t>Sposoby, które pomogą Ci wyćwiczyć mózg</a:t>
            </a:r>
            <a:endParaRPr/>
          </a:p>
        </p:txBody>
      </p:sp>
      <p:sp>
        <p:nvSpPr>
          <p:cNvPr id="263" name="Google Shape;263;p39"/>
          <p:cNvSpPr txBox="1">
            <a:spLocks noGrp="1"/>
          </p:cNvSpPr>
          <p:nvPr>
            <p:ph type="body" idx="1"/>
          </p:nvPr>
        </p:nvSpPr>
        <p:spPr>
          <a:xfrm>
            <a:off x="403375" y="676775"/>
            <a:ext cx="8520600" cy="3102600"/>
          </a:xfrm>
          <a:prstGeom prst="rect">
            <a:avLst/>
          </a:prstGeom>
        </p:spPr>
        <p:txBody>
          <a:bodyPr spcFirstLastPara="1" wrap="square" lIns="91425" tIns="91425" rIns="91425" bIns="91425" anchor="t" anchorCtr="0">
            <a:noAutofit/>
          </a:bodyPr>
          <a:lstStyle/>
          <a:p>
            <a:pPr marL="0" lvl="0" indent="0" algn="ctr" rtl="0">
              <a:spcBef>
                <a:spcPts val="2400"/>
              </a:spcBef>
              <a:spcAft>
                <a:spcPts val="0"/>
              </a:spcAft>
              <a:buNone/>
            </a:pPr>
            <a:r>
              <a:rPr lang="pl" sz="2300" b="1" u="sng">
                <a:solidFill>
                  <a:schemeClr val="dk1"/>
                </a:solidFill>
                <a:latin typeface="Arial"/>
                <a:ea typeface="Arial"/>
                <a:cs typeface="Arial"/>
                <a:sym typeface="Arial"/>
              </a:rPr>
              <a:t>Rozwiązuj łamigłówki</a:t>
            </a:r>
            <a:endParaRPr sz="2300" b="1" u="sng">
              <a:solidFill>
                <a:schemeClr val="dk1"/>
              </a:solidFill>
              <a:latin typeface="Arial"/>
              <a:ea typeface="Arial"/>
              <a:cs typeface="Arial"/>
              <a:sym typeface="Arial"/>
            </a:endParaRPr>
          </a:p>
          <a:p>
            <a:pPr marL="0" lvl="0" indent="0" algn="ctr" rtl="0">
              <a:spcBef>
                <a:spcPts val="2400"/>
              </a:spcBef>
              <a:spcAft>
                <a:spcPts val="0"/>
              </a:spcAft>
              <a:buClr>
                <a:srgbClr val="000000"/>
              </a:buClr>
              <a:buSzPts val="1100"/>
              <a:buFont typeface="Arial"/>
              <a:buNone/>
            </a:pPr>
            <a:r>
              <a:rPr lang="pl"/>
              <a:t>Czy będzie to krzyżówka, układanie puzzli czy też inne gry logiczne ich regularne wykonywanie i rozwiązywanie da Twojemu mózgowi regularny bodziec do ćwiczenia. Rozwiązując łamigłówki angażujesz swój mózg do logicznej pracy i wysiłku umysłowego. Może Ci to również pomóc w poprawie koncentracji, ponieważ intensywne ćwiczenia umysłowe wymagają skupienia i myślenia, aby osiągnąć w nich cel i sukces.</a:t>
            </a:r>
            <a:endParaRPr/>
          </a:p>
          <a:p>
            <a:pPr marL="0" lvl="0" indent="0" algn="ctr" rtl="0">
              <a:spcBef>
                <a:spcPts val="600"/>
              </a:spcBef>
              <a:spcAft>
                <a:spcPts val="1600"/>
              </a:spcAft>
              <a:buNone/>
            </a:pPr>
            <a:endParaRPr/>
          </a:p>
        </p:txBody>
      </p:sp>
      <p:pic>
        <p:nvPicPr>
          <p:cNvPr id="264" name="Google Shape;264;p39"/>
          <p:cNvPicPr preferRelativeResize="0"/>
          <p:nvPr/>
        </p:nvPicPr>
        <p:blipFill rotWithShape="1">
          <a:blip r:embed="rId3">
            <a:alphaModFix/>
          </a:blip>
          <a:srcRect t="5670" b="-5669"/>
          <a:stretch/>
        </p:blipFill>
        <p:spPr>
          <a:xfrm>
            <a:off x="6675387" y="3345000"/>
            <a:ext cx="2248588" cy="1683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311700" y="391350"/>
            <a:ext cx="86922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Zabawy z mózgiem (zabawa z palcami u stóp)</a:t>
            </a:r>
            <a:endParaRPr/>
          </a:p>
        </p:txBody>
      </p:sp>
      <p:sp>
        <p:nvSpPr>
          <p:cNvPr id="270" name="Google Shape;270;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pl"/>
              <a:t>Proste ruchy palcami od stóp mogą zwiększyć zdolności mózgu.</a:t>
            </a:r>
            <a:r>
              <a:rPr lang="pl" b="1"/>
              <a:t> </a:t>
            </a:r>
            <a:r>
              <a:rPr lang="pl"/>
              <a:t>Pomaga to w zachowywaniu uwagi i byciu czujnym. Ćwiczenie wykonuje się przez niewielkie ruchy wszystkich palców, po czym rusza się tylko dużym palcem. Poświęć trzy minuty na to ćwiczenia każdego ranka. Zacznij, zanim wstaniesz z łóżka. Z czasem być może odkryjesz, że jesteś bardziej aktywna i skoordynowana.</a:t>
            </a:r>
            <a:endParaRPr/>
          </a:p>
          <a:p>
            <a:pPr marL="0" lvl="0" indent="0" algn="l" rtl="0">
              <a:spcBef>
                <a:spcPts val="1600"/>
              </a:spcBef>
              <a:spcAft>
                <a:spcPts val="1600"/>
              </a:spcAft>
              <a:buNone/>
            </a:pPr>
            <a:endParaRPr/>
          </a:p>
        </p:txBody>
      </p:sp>
      <p:pic>
        <p:nvPicPr>
          <p:cNvPr id="271" name="Google Shape;271;p40"/>
          <p:cNvPicPr preferRelativeResize="0"/>
          <p:nvPr/>
        </p:nvPicPr>
        <p:blipFill>
          <a:blip r:embed="rId3">
            <a:alphaModFix/>
          </a:blip>
          <a:stretch>
            <a:fillRect/>
          </a:stretch>
        </p:blipFill>
        <p:spPr>
          <a:xfrm>
            <a:off x="6980975" y="2571750"/>
            <a:ext cx="2022925" cy="2434275"/>
          </a:xfrm>
          <a:prstGeom prst="rect">
            <a:avLst/>
          </a:prstGeom>
          <a:noFill/>
          <a:ln>
            <a:noFill/>
          </a:ln>
        </p:spPr>
      </p:pic>
      <p:pic>
        <p:nvPicPr>
          <p:cNvPr id="272" name="Google Shape;272;p40"/>
          <p:cNvPicPr preferRelativeResize="0"/>
          <p:nvPr/>
        </p:nvPicPr>
        <p:blipFill>
          <a:blip r:embed="rId4">
            <a:alphaModFix/>
          </a:blip>
          <a:stretch>
            <a:fillRect/>
          </a:stretch>
        </p:blipFill>
        <p:spPr>
          <a:xfrm>
            <a:off x="679150" y="2783675"/>
            <a:ext cx="1912250" cy="2222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Zabawa z mózgiem (zapamiętywanie)</a:t>
            </a:r>
            <a:endParaRPr/>
          </a:p>
        </p:txBody>
      </p:sp>
      <p:sp>
        <p:nvSpPr>
          <p:cNvPr id="278" name="Google Shape;278;p41"/>
          <p:cNvSpPr txBox="1">
            <a:spLocks noGrp="1"/>
          </p:cNvSpPr>
          <p:nvPr>
            <p:ph type="body" idx="1"/>
          </p:nvPr>
        </p:nvSpPr>
        <p:spPr>
          <a:xfrm>
            <a:off x="311700" y="1152475"/>
            <a:ext cx="8520600" cy="205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Do wykonania tej czynności potrzebujesz pomocy innej osoby. Jej zadaniem będzie pokazanie Ci od 5 do 10 różniących się przedmiotów. Obserwuj każdy obiekt przez 15 sekund. Następnie poproś kogoś o rozmieszczenie tych przedmiotów w różnych miejscach w domu. Poczekaj kilka minut. Następnie zacznij opisywać szczegółowo każdy przedmiot </a:t>
            </a:r>
            <a:r>
              <a:rPr lang="pl" b="1"/>
              <a:t>. </a:t>
            </a:r>
            <a:r>
              <a:rPr lang="pl"/>
              <a:t>Dla lepszych rezultatów, spróbuj zakończyć tę czynność w ciągu 10-15 minut. Te ćwiczenie stymuluje umysł.</a:t>
            </a:r>
            <a:endParaRPr/>
          </a:p>
        </p:txBody>
      </p:sp>
      <p:pic>
        <p:nvPicPr>
          <p:cNvPr id="279" name="Google Shape;279;p41"/>
          <p:cNvPicPr preferRelativeResize="0"/>
          <p:nvPr/>
        </p:nvPicPr>
        <p:blipFill>
          <a:blip r:embed="rId3">
            <a:alphaModFix/>
          </a:blip>
          <a:stretch>
            <a:fillRect/>
          </a:stretch>
        </p:blipFill>
        <p:spPr>
          <a:xfrm>
            <a:off x="5709425" y="2798525"/>
            <a:ext cx="2836500" cy="217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Mózg</a:t>
            </a:r>
            <a:endParaRPr/>
          </a:p>
        </p:txBody>
      </p:sp>
      <p:sp>
        <p:nvSpPr>
          <p:cNvPr id="75" name="Google Shape;75;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t>Mózg jest – całkiem słusznie – uznawany za najważniejszy </a:t>
            </a:r>
            <a:endParaRPr sz="1600"/>
          </a:p>
          <a:p>
            <a:pPr marL="0" lvl="0" indent="0" algn="l" rtl="0">
              <a:spcBef>
                <a:spcPts val="1600"/>
              </a:spcBef>
              <a:spcAft>
                <a:spcPts val="0"/>
              </a:spcAft>
              <a:buNone/>
            </a:pPr>
            <a:r>
              <a:rPr lang="pl" sz="1600"/>
              <a:t>z ludzkich organów. Mózgowie człowieka pełni wiele skomplikowanych </a:t>
            </a:r>
            <a:endParaRPr sz="1600"/>
          </a:p>
          <a:p>
            <a:pPr marL="0" lvl="0" indent="0" algn="l" rtl="0">
              <a:spcBef>
                <a:spcPts val="1600"/>
              </a:spcBef>
              <a:spcAft>
                <a:spcPts val="0"/>
              </a:spcAft>
              <a:buNone/>
            </a:pPr>
            <a:r>
              <a:rPr lang="pl" sz="1600"/>
              <a:t>funkcji, nie budzi więc zapewne zdziwienia to, jak złożona jest budowa</a:t>
            </a:r>
            <a:endParaRPr sz="1600"/>
          </a:p>
          <a:p>
            <a:pPr marL="0" lvl="0" indent="0" algn="l" rtl="0">
              <a:spcBef>
                <a:spcPts val="1600"/>
              </a:spcBef>
              <a:spcAft>
                <a:spcPts val="0"/>
              </a:spcAft>
              <a:buNone/>
            </a:pPr>
            <a:r>
              <a:rPr lang="pl" sz="1600"/>
              <a:t> mózgowia. Zasadniczo wyróżnia się trzy części mózgowia: mózg właściwy, </a:t>
            </a:r>
            <a:endParaRPr sz="1600"/>
          </a:p>
          <a:p>
            <a:pPr marL="0" lvl="0" indent="0" algn="l" rtl="0">
              <a:spcBef>
                <a:spcPts val="1600"/>
              </a:spcBef>
              <a:spcAft>
                <a:spcPts val="0"/>
              </a:spcAft>
              <a:buNone/>
            </a:pPr>
            <a:r>
              <a:rPr lang="pl" sz="1600"/>
              <a:t>międzymózgowie oraz pień mózgu – każda z nich odróżnia się budową, </a:t>
            </a:r>
            <a:endParaRPr sz="1600"/>
          </a:p>
          <a:p>
            <a:pPr marL="0" lvl="0" indent="0" algn="l" rtl="0">
              <a:spcBef>
                <a:spcPts val="1600"/>
              </a:spcBef>
              <a:spcAft>
                <a:spcPts val="1600"/>
              </a:spcAft>
              <a:buNone/>
            </a:pPr>
            <a:r>
              <a:rPr lang="pl" sz="1600"/>
              <a:t>ale i pełnioną funkcją.</a:t>
            </a:r>
            <a:endParaRPr sz="1600"/>
          </a:p>
        </p:txBody>
      </p:sp>
      <p:pic>
        <p:nvPicPr>
          <p:cNvPr id="76" name="Google Shape;76;p15"/>
          <p:cNvPicPr preferRelativeResize="0"/>
          <p:nvPr/>
        </p:nvPicPr>
        <p:blipFill>
          <a:blip r:embed="rId3">
            <a:alphaModFix/>
          </a:blip>
          <a:stretch>
            <a:fillRect/>
          </a:stretch>
        </p:blipFill>
        <p:spPr>
          <a:xfrm>
            <a:off x="6479800" y="1341225"/>
            <a:ext cx="2737350" cy="277715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509550" y="149262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 sz="9600">
                <a:latin typeface="Amatic SC"/>
                <a:ea typeface="Amatic SC"/>
                <a:cs typeface="Amatic SC"/>
                <a:sym typeface="Amatic SC"/>
              </a:rPr>
              <a:t>iluzje optyczne</a:t>
            </a:r>
            <a:endParaRPr sz="9600">
              <a:latin typeface="Amatic SC"/>
              <a:ea typeface="Amatic SC"/>
              <a:cs typeface="Amatic SC"/>
              <a:sym typeface="Amatic SC"/>
            </a:endParaRPr>
          </a:p>
          <a:p>
            <a:pPr marL="0" lvl="0" indent="0" algn="ctr" rtl="0">
              <a:spcBef>
                <a:spcPts val="0"/>
              </a:spcBef>
              <a:spcAft>
                <a:spcPts val="0"/>
              </a:spcAft>
              <a:buNone/>
            </a:pPr>
            <a:r>
              <a:rPr lang="pl" sz="9600">
                <a:latin typeface="Amatic SC"/>
                <a:ea typeface="Amatic SC"/>
                <a:cs typeface="Amatic SC"/>
                <a:sym typeface="Amatic SC"/>
              </a:rPr>
              <a:t>(czyli jak oszukać swój mózg?)</a:t>
            </a:r>
            <a:endParaRPr sz="9600">
              <a:latin typeface="Amatic SC"/>
              <a:ea typeface="Amatic SC"/>
              <a:cs typeface="Amatic SC"/>
              <a:sym typeface="Amatic SC"/>
            </a:endParaRPr>
          </a:p>
        </p:txBody>
      </p:sp>
      <p:pic>
        <p:nvPicPr>
          <p:cNvPr id="285" name="Google Shape;285;p42"/>
          <p:cNvPicPr preferRelativeResize="0"/>
          <p:nvPr/>
        </p:nvPicPr>
        <p:blipFill>
          <a:blip r:embed="rId3">
            <a:alphaModFix/>
          </a:blip>
          <a:stretch>
            <a:fillRect/>
          </a:stretch>
        </p:blipFill>
        <p:spPr>
          <a:xfrm>
            <a:off x="6115025" y="3058600"/>
            <a:ext cx="2157900" cy="1890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311700" y="138625"/>
            <a:ext cx="8520600" cy="7611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rgbClr val="000000"/>
              </a:buClr>
              <a:buSzPts val="1100"/>
              <a:buFont typeface="Arial"/>
              <a:buNone/>
            </a:pPr>
            <a:r>
              <a:rPr lang="pl"/>
              <a:t>Iluzja optyczna</a:t>
            </a:r>
            <a:endParaRPr/>
          </a:p>
          <a:p>
            <a:pPr marL="0" lvl="0" indent="0" algn="l" rtl="0">
              <a:spcBef>
                <a:spcPts val="400"/>
              </a:spcBef>
              <a:spcAft>
                <a:spcPts val="0"/>
              </a:spcAft>
              <a:buNone/>
            </a:pPr>
            <a:endParaRPr/>
          </a:p>
        </p:txBody>
      </p:sp>
      <p:sp>
        <p:nvSpPr>
          <p:cNvPr id="291" name="Google Shape;291;p43"/>
          <p:cNvSpPr txBox="1">
            <a:spLocks noGrp="1"/>
          </p:cNvSpPr>
          <p:nvPr>
            <p:ph type="body" idx="1"/>
          </p:nvPr>
        </p:nvSpPr>
        <p:spPr>
          <a:xfrm>
            <a:off x="311700" y="1152475"/>
            <a:ext cx="3605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Wpatruj się przez 30 sekund w centralny punkt obrazka (krzyżyk), następnie przenieś wzrok na ścianę… – plama? Nie. Przyjrzyj się dokładniej.</a:t>
            </a:r>
            <a:endParaRPr/>
          </a:p>
        </p:txBody>
      </p:sp>
      <p:pic>
        <p:nvPicPr>
          <p:cNvPr id="292" name="Google Shape;292;p43"/>
          <p:cNvPicPr preferRelativeResize="0"/>
          <p:nvPr/>
        </p:nvPicPr>
        <p:blipFill>
          <a:blip r:embed="rId3">
            <a:alphaModFix/>
          </a:blip>
          <a:stretch>
            <a:fillRect/>
          </a:stretch>
        </p:blipFill>
        <p:spPr>
          <a:xfrm>
            <a:off x="4178075" y="138625"/>
            <a:ext cx="4762500" cy="5048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311700" y="0"/>
            <a:ext cx="8520600" cy="6261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400"/>
              </a:spcAft>
              <a:buClr>
                <a:srgbClr val="000000"/>
              </a:buClr>
              <a:buSzPts val="1100"/>
              <a:buFont typeface="Arial"/>
              <a:buNone/>
            </a:pPr>
            <a:r>
              <a:rPr lang="pl"/>
              <a:t>Iluzja optyczna</a:t>
            </a:r>
            <a:endParaRPr/>
          </a:p>
        </p:txBody>
      </p:sp>
      <p:sp>
        <p:nvSpPr>
          <p:cNvPr id="298" name="Google Shape;298;p44"/>
          <p:cNvSpPr txBox="1">
            <a:spLocks noGrp="1"/>
          </p:cNvSpPr>
          <p:nvPr>
            <p:ph type="body" idx="1"/>
          </p:nvPr>
        </p:nvSpPr>
        <p:spPr>
          <a:xfrm>
            <a:off x="106800" y="840650"/>
            <a:ext cx="4465200" cy="400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solidFill>
                  <a:srgbClr val="000000"/>
                </a:solidFill>
              </a:rPr>
              <a:t>Przez 20 sekund skup wzrok na czerwonej papudze, po czym spójrz na klatkę? Co widzisz? Powtórz ćwiczenie z zielonym ptakiem. Receptory odpowiedzialne za widzenie barw (czopki) połączone są parami. Receptory odpowiedzialne za widzenie światła czerwonego i zielonego leżą w tym samym obszarze siatkówki. Jeśli na dany obszar pada światło czerwone, to działanie receptorów czerwonego światła przeważa nad zielonym i komórka zbiorcza "mówi" mózgowi, że "widzi" światło czerwone. </a:t>
            </a:r>
            <a:endParaRPr/>
          </a:p>
        </p:txBody>
      </p:sp>
      <p:pic>
        <p:nvPicPr>
          <p:cNvPr id="299" name="Google Shape;299;p44"/>
          <p:cNvPicPr preferRelativeResize="0"/>
          <p:nvPr/>
        </p:nvPicPr>
        <p:blipFill>
          <a:blip r:embed="rId3">
            <a:alphaModFix/>
          </a:blip>
          <a:stretch>
            <a:fillRect/>
          </a:stretch>
        </p:blipFill>
        <p:spPr>
          <a:xfrm>
            <a:off x="4362450" y="1161075"/>
            <a:ext cx="4781550" cy="1828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5"/>
          <p:cNvSpPr txBox="1">
            <a:spLocks noGrp="1"/>
          </p:cNvSpPr>
          <p:nvPr>
            <p:ph type="title"/>
          </p:nvPr>
        </p:nvSpPr>
        <p:spPr>
          <a:xfrm>
            <a:off x="311700" y="0"/>
            <a:ext cx="8520600" cy="6261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400"/>
              </a:spcAft>
              <a:buClr>
                <a:srgbClr val="000000"/>
              </a:buClr>
              <a:buSzPts val="1100"/>
              <a:buFont typeface="Arial"/>
              <a:buNone/>
            </a:pPr>
            <a:r>
              <a:rPr lang="pl"/>
              <a:t>Iluzje optyczna (tancerka)</a:t>
            </a:r>
            <a:endParaRPr/>
          </a:p>
        </p:txBody>
      </p:sp>
      <p:sp>
        <p:nvSpPr>
          <p:cNvPr id="305" name="Google Shape;305;p45"/>
          <p:cNvSpPr txBox="1">
            <a:spLocks noGrp="1"/>
          </p:cNvSpPr>
          <p:nvPr>
            <p:ph type="body" idx="1"/>
          </p:nvPr>
        </p:nvSpPr>
        <p:spPr>
          <a:xfrm>
            <a:off x="311700" y="980650"/>
            <a:ext cx="4362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Spójrz na obracającą się dziewczynę. Obraca się przeciwnie do ruchu wskazówek zegara? Przy odpowiednim skupieniu można jednak „odwrócić” jej ruch. Tak naprawdę obraz nie obraca się. Jest to dwuwymiarowa grafika, która porusza się w przód i w tył, ale nasz mózg „dopowiada” sobie trzeci wymiar.</a:t>
            </a:r>
            <a:endParaRPr/>
          </a:p>
        </p:txBody>
      </p:sp>
      <p:pic>
        <p:nvPicPr>
          <p:cNvPr id="306" name="Google Shape;306;p45"/>
          <p:cNvPicPr preferRelativeResize="0"/>
          <p:nvPr/>
        </p:nvPicPr>
        <p:blipFill>
          <a:blip r:embed="rId3">
            <a:alphaModFix/>
          </a:blip>
          <a:stretch>
            <a:fillRect/>
          </a:stretch>
        </p:blipFill>
        <p:spPr>
          <a:xfrm>
            <a:off x="5375950" y="980650"/>
            <a:ext cx="2857500" cy="3810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Iluzja optyczna (Jezus)</a:t>
            </a:r>
            <a:endParaRPr/>
          </a:p>
        </p:txBody>
      </p:sp>
      <p:sp>
        <p:nvSpPr>
          <p:cNvPr id="312" name="Google Shape;312;p46"/>
          <p:cNvSpPr txBox="1">
            <a:spLocks noGrp="1"/>
          </p:cNvSpPr>
          <p:nvPr>
            <p:ph type="body" idx="1"/>
          </p:nvPr>
        </p:nvSpPr>
        <p:spPr>
          <a:xfrm>
            <a:off x="311700" y="1152475"/>
            <a:ext cx="37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Patrz na środek obrazka przez około pół minuty, a następnie skieruj wzrok na dowolną białą powierzchnię, np. sufit. Nie ważne, czy jesteś osobą wierzącą czy nie, napewno zobaczysz Jezusa.</a:t>
            </a:r>
            <a:endParaRPr/>
          </a:p>
        </p:txBody>
      </p:sp>
      <p:pic>
        <p:nvPicPr>
          <p:cNvPr id="313" name="Google Shape;313;p46"/>
          <p:cNvPicPr preferRelativeResize="0"/>
          <p:nvPr/>
        </p:nvPicPr>
        <p:blipFill>
          <a:blip r:embed="rId3">
            <a:alphaModFix/>
          </a:blip>
          <a:stretch>
            <a:fillRect/>
          </a:stretch>
        </p:blipFill>
        <p:spPr>
          <a:xfrm>
            <a:off x="4184700" y="1169850"/>
            <a:ext cx="4806901" cy="34199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Iluzja optyczna (Pac-mana)</a:t>
            </a:r>
            <a:endParaRPr/>
          </a:p>
        </p:txBody>
      </p:sp>
      <p:sp>
        <p:nvSpPr>
          <p:cNvPr id="319" name="Google Shape;319;p47"/>
          <p:cNvSpPr txBox="1">
            <a:spLocks noGrp="1"/>
          </p:cNvSpPr>
          <p:nvPr>
            <p:ph type="body" idx="1"/>
          </p:nvPr>
        </p:nvSpPr>
        <p:spPr>
          <a:xfrm>
            <a:off x="311700" y="1152475"/>
            <a:ext cx="4362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Po kilku sekundach wpatrywania się w krzyżyk pojawi się zielona kropka poruszająca się po kole. Po kilku następnych sekundach znikną wszystkie różowe kropki, a po kole będzie poruszać się tylko ta zielona. W rzeczywistości wszystkie kropki są różowe i żadna nie znika nawet na moment.</a:t>
            </a:r>
            <a:endParaRPr/>
          </a:p>
        </p:txBody>
      </p:sp>
      <p:pic>
        <p:nvPicPr>
          <p:cNvPr id="320" name="Google Shape;320;p47"/>
          <p:cNvPicPr preferRelativeResize="0"/>
          <p:nvPr/>
        </p:nvPicPr>
        <p:blipFill>
          <a:blip r:embed="rId3">
            <a:alphaModFix/>
          </a:blip>
          <a:stretch>
            <a:fillRect/>
          </a:stretch>
        </p:blipFill>
        <p:spPr>
          <a:xfrm>
            <a:off x="4826100" y="1066750"/>
            <a:ext cx="3821250" cy="3821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Iluzja optyczna</a:t>
            </a:r>
            <a:endParaRPr/>
          </a:p>
        </p:txBody>
      </p:sp>
      <p:sp>
        <p:nvSpPr>
          <p:cNvPr id="326" name="Google Shape;326;p48"/>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pl" sz="2400"/>
              <a:t>Po około trzydziestu sekundach ciągłego wpatrywania się w obrazek, zaczyna on stopniowo znikać.</a:t>
            </a:r>
            <a:endParaRPr sz="2400"/>
          </a:p>
          <a:p>
            <a:pPr marL="0" lvl="0" indent="0" algn="l" rtl="0">
              <a:spcBef>
                <a:spcPts val="0"/>
              </a:spcBef>
              <a:spcAft>
                <a:spcPts val="1600"/>
              </a:spcAft>
              <a:buNone/>
            </a:pPr>
            <a:endParaRPr/>
          </a:p>
        </p:txBody>
      </p:sp>
      <p:pic>
        <p:nvPicPr>
          <p:cNvPr id="327" name="Google Shape;327;p48"/>
          <p:cNvPicPr preferRelativeResize="0"/>
          <p:nvPr/>
        </p:nvPicPr>
        <p:blipFill>
          <a:blip r:embed="rId3">
            <a:alphaModFix/>
          </a:blip>
          <a:stretch>
            <a:fillRect/>
          </a:stretch>
        </p:blipFill>
        <p:spPr>
          <a:xfrm>
            <a:off x="4736300" y="0"/>
            <a:ext cx="4096001" cy="4983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509550" y="16524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 sz="9600">
                <a:latin typeface="Amatic SC"/>
                <a:ea typeface="Amatic SC"/>
                <a:cs typeface="Amatic SC"/>
                <a:sym typeface="Amatic SC"/>
              </a:rPr>
              <a:t>Ciekawostki </a:t>
            </a:r>
            <a:endParaRPr sz="9600">
              <a:latin typeface="Amatic SC"/>
              <a:ea typeface="Amatic SC"/>
              <a:cs typeface="Amatic SC"/>
              <a:sym typeface="Amatic SC"/>
            </a:endParaRPr>
          </a:p>
        </p:txBody>
      </p:sp>
      <p:pic>
        <p:nvPicPr>
          <p:cNvPr id="333" name="Google Shape;333;p49"/>
          <p:cNvPicPr preferRelativeResize="0"/>
          <p:nvPr/>
        </p:nvPicPr>
        <p:blipFill>
          <a:blip r:embed="rId3">
            <a:alphaModFix/>
          </a:blip>
          <a:stretch>
            <a:fillRect/>
          </a:stretch>
        </p:blipFill>
        <p:spPr>
          <a:xfrm>
            <a:off x="152400" y="2771375"/>
            <a:ext cx="2650426" cy="2219725"/>
          </a:xfrm>
          <a:prstGeom prst="rect">
            <a:avLst/>
          </a:prstGeom>
          <a:noFill/>
          <a:ln>
            <a:noFill/>
          </a:ln>
        </p:spPr>
      </p:pic>
      <p:pic>
        <p:nvPicPr>
          <p:cNvPr id="334" name="Google Shape;334;p49"/>
          <p:cNvPicPr preferRelativeResize="0"/>
          <p:nvPr/>
        </p:nvPicPr>
        <p:blipFill>
          <a:blip r:embed="rId4">
            <a:alphaModFix/>
          </a:blip>
          <a:stretch>
            <a:fillRect/>
          </a:stretch>
        </p:blipFill>
        <p:spPr>
          <a:xfrm>
            <a:off x="5699400" y="-186775"/>
            <a:ext cx="3619427" cy="2663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Co jest ważniejsze - mózg czy serce?</a:t>
            </a:r>
            <a:endParaRPr/>
          </a:p>
        </p:txBody>
      </p:sp>
      <p:sp>
        <p:nvSpPr>
          <p:cNvPr id="340" name="Google Shape;340;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Od wielu lat ludzie (w tym też naukowcy) kłócą się, który </a:t>
            </a:r>
            <a:endParaRPr/>
          </a:p>
          <a:p>
            <a:pPr marL="0" lvl="0" indent="0" algn="l" rtl="0">
              <a:spcBef>
                <a:spcPts val="1600"/>
              </a:spcBef>
              <a:spcAft>
                <a:spcPts val="0"/>
              </a:spcAft>
              <a:buNone/>
            </a:pPr>
            <a:r>
              <a:rPr lang="pl"/>
              <a:t>organ jest ważniejszy - mózg czy serce? Odpowiedź brzmi:</a:t>
            </a:r>
            <a:endParaRPr/>
          </a:p>
          <a:p>
            <a:pPr marL="0" lvl="0" indent="0" algn="l" rtl="0">
              <a:spcBef>
                <a:spcPts val="1600"/>
              </a:spcBef>
              <a:spcAft>
                <a:spcPts val="0"/>
              </a:spcAft>
              <a:buNone/>
            </a:pPr>
            <a:r>
              <a:rPr lang="pl"/>
              <a:t>żaden! Mózg i serce to dwie „części” człowieka, które są ze </a:t>
            </a:r>
            <a:endParaRPr/>
          </a:p>
          <a:p>
            <a:pPr marL="0" lvl="0" indent="0" algn="l" rtl="0">
              <a:spcBef>
                <a:spcPts val="1600"/>
              </a:spcBef>
              <a:spcAft>
                <a:spcPts val="0"/>
              </a:spcAft>
              <a:buNone/>
            </a:pPr>
            <a:r>
              <a:rPr lang="pl"/>
              <a:t>sobą nierozerwalnie złączone. Jedna wpływa na drugą; </a:t>
            </a:r>
            <a:endParaRPr/>
          </a:p>
          <a:p>
            <a:pPr marL="0" lvl="0" indent="0" algn="l" rtl="0">
              <a:spcBef>
                <a:spcPts val="1600"/>
              </a:spcBef>
              <a:spcAft>
                <a:spcPts val="0"/>
              </a:spcAft>
              <a:buNone/>
            </a:pPr>
            <a:r>
              <a:rPr lang="pl"/>
              <a:t>uzupełniają się wzajemnie i wzmacniają. </a:t>
            </a:r>
            <a:endParaRPr/>
          </a:p>
          <a:p>
            <a:pPr marL="0" lvl="0" indent="0" algn="l" rtl="0">
              <a:spcBef>
                <a:spcPts val="1600"/>
              </a:spcBef>
              <a:spcAft>
                <a:spcPts val="1600"/>
              </a:spcAft>
              <a:buNone/>
            </a:pPr>
            <a:r>
              <a:rPr lang="pl"/>
              <a:t>To prawdziwy magiczny duet.</a:t>
            </a:r>
            <a:endParaRPr/>
          </a:p>
        </p:txBody>
      </p:sp>
      <p:pic>
        <p:nvPicPr>
          <p:cNvPr id="341" name="Google Shape;341;p50"/>
          <p:cNvPicPr preferRelativeResize="0"/>
          <p:nvPr/>
        </p:nvPicPr>
        <p:blipFill>
          <a:blip r:embed="rId3">
            <a:alphaModFix/>
          </a:blip>
          <a:stretch>
            <a:fillRect/>
          </a:stretch>
        </p:blipFill>
        <p:spPr>
          <a:xfrm>
            <a:off x="6269225" y="2305425"/>
            <a:ext cx="2751675" cy="2545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Energia zawarta w mózgu</a:t>
            </a:r>
            <a:endParaRPr/>
          </a:p>
        </p:txBody>
      </p:sp>
      <p:sp>
        <p:nvSpPr>
          <p:cNvPr id="347" name="Google Shape;347;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uFill>
                  <a:noFill/>
                </a:uFill>
                <a:hlinkClick r:id="rId3"/>
              </a:rPr>
              <a:t>Gdy nie śpisz,</a:t>
            </a:r>
            <a:r>
              <a:rPr lang="pl"/>
              <a:t> Twój mózg generuje około 25 watów energii. </a:t>
            </a:r>
            <a:endParaRPr/>
          </a:p>
          <a:p>
            <a:pPr marL="0" lvl="0" indent="0" algn="l" rtl="0">
              <a:spcBef>
                <a:spcPts val="1600"/>
              </a:spcBef>
              <a:spcAft>
                <a:spcPts val="1600"/>
              </a:spcAft>
              <a:buNone/>
            </a:pPr>
            <a:r>
              <a:rPr lang="pl"/>
              <a:t>Wystarczy aby rozświetlić żarówkę.</a:t>
            </a:r>
            <a:endParaRPr/>
          </a:p>
        </p:txBody>
      </p:sp>
      <p:pic>
        <p:nvPicPr>
          <p:cNvPr id="348" name="Google Shape;348;p51"/>
          <p:cNvPicPr preferRelativeResize="0"/>
          <p:nvPr/>
        </p:nvPicPr>
        <p:blipFill>
          <a:blip r:embed="rId4">
            <a:alphaModFix/>
          </a:blip>
          <a:stretch>
            <a:fillRect/>
          </a:stretch>
        </p:blipFill>
        <p:spPr>
          <a:xfrm>
            <a:off x="5849201" y="1525074"/>
            <a:ext cx="2891576" cy="3469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Mózg - funkcje</a:t>
            </a:r>
            <a:endParaRPr/>
          </a:p>
        </p:txBody>
      </p:sp>
      <p:sp>
        <p:nvSpPr>
          <p:cNvPr id="82" name="Google Shape;8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t>Mózgowie steruje pracą wszystkich narządów w </a:t>
            </a:r>
            <a:endParaRPr sz="1600"/>
          </a:p>
          <a:p>
            <a:pPr marL="0" lvl="0" indent="0" algn="l" rtl="0">
              <a:spcBef>
                <a:spcPts val="1600"/>
              </a:spcBef>
              <a:spcAft>
                <a:spcPts val="0"/>
              </a:spcAft>
              <a:buNone/>
            </a:pPr>
            <a:r>
              <a:rPr lang="pl" sz="1600"/>
              <a:t>ciele człowieka. Gromadzi i przetwarza informacje</a:t>
            </a:r>
            <a:endParaRPr sz="1600"/>
          </a:p>
          <a:p>
            <a:pPr marL="0" lvl="0" indent="0" algn="l" rtl="0">
              <a:spcBef>
                <a:spcPts val="1600"/>
              </a:spcBef>
              <a:spcAft>
                <a:spcPts val="0"/>
              </a:spcAft>
              <a:buNone/>
            </a:pPr>
            <a:r>
              <a:rPr lang="pl" sz="1600"/>
              <a:t>napływające ze środowiska zewnętrznego i wnętrza</a:t>
            </a:r>
            <a:endParaRPr sz="1600"/>
          </a:p>
          <a:p>
            <a:pPr marL="0" lvl="0" indent="0" algn="l" rtl="0">
              <a:spcBef>
                <a:spcPts val="1600"/>
              </a:spcBef>
              <a:spcAft>
                <a:spcPts val="0"/>
              </a:spcAft>
              <a:buNone/>
            </a:pPr>
            <a:r>
              <a:rPr lang="pl" sz="1600"/>
              <a:t>organizmu. Odpowiada również za wyższe czynności</a:t>
            </a:r>
            <a:endParaRPr sz="1600"/>
          </a:p>
          <a:p>
            <a:pPr marL="0" lvl="0" indent="0" algn="l" rtl="0">
              <a:spcBef>
                <a:spcPts val="1600"/>
              </a:spcBef>
              <a:spcAft>
                <a:spcPts val="0"/>
              </a:spcAft>
              <a:buNone/>
            </a:pPr>
            <a:r>
              <a:rPr lang="pl" sz="1600"/>
              <a:t>nerwowe, m.in. myślenie i pamięć.</a:t>
            </a:r>
            <a:endParaRPr sz="1600"/>
          </a:p>
          <a:p>
            <a:pPr marL="0" lvl="0" indent="0" algn="l" rtl="0">
              <a:spcBef>
                <a:spcPts val="1600"/>
              </a:spcBef>
              <a:spcAft>
                <a:spcPts val="1600"/>
              </a:spcAft>
              <a:buNone/>
            </a:pPr>
            <a:r>
              <a:rPr lang="pl"/>
              <a:t> </a:t>
            </a:r>
            <a:endParaRPr/>
          </a:p>
        </p:txBody>
      </p:sp>
      <p:pic>
        <p:nvPicPr>
          <p:cNvPr id="83" name="Google Shape;83;p16"/>
          <p:cNvPicPr preferRelativeResize="0"/>
          <p:nvPr/>
        </p:nvPicPr>
        <p:blipFill>
          <a:blip r:embed="rId3">
            <a:alphaModFix/>
          </a:blip>
          <a:stretch>
            <a:fillRect/>
          </a:stretch>
        </p:blipFill>
        <p:spPr>
          <a:xfrm>
            <a:off x="5510625" y="955125"/>
            <a:ext cx="3070425" cy="307042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Możemy przetrwać z połową mózgu</a:t>
            </a:r>
            <a:endParaRPr/>
          </a:p>
        </p:txBody>
      </p:sp>
      <p:sp>
        <p:nvSpPr>
          <p:cNvPr id="354" name="Google Shape;35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Niektóre obszary mózgu są w stanie przejąć funkcje </a:t>
            </a:r>
            <a:endParaRPr/>
          </a:p>
          <a:p>
            <a:pPr marL="0" lvl="0" indent="0" algn="l" rtl="0">
              <a:spcBef>
                <a:spcPts val="1600"/>
              </a:spcBef>
              <a:spcAft>
                <a:spcPts val="0"/>
              </a:spcAft>
              <a:buNone/>
            </a:pPr>
            <a:r>
              <a:rPr lang="pl"/>
              <a:t>uszkodzonej części. Z powodu choroby, 7-letniej </a:t>
            </a:r>
            <a:endParaRPr/>
          </a:p>
          <a:p>
            <a:pPr marL="0" lvl="0" indent="0" algn="l" rtl="0">
              <a:spcBef>
                <a:spcPts val="1600"/>
              </a:spcBef>
              <a:spcAft>
                <a:spcPts val="0"/>
              </a:spcAft>
              <a:buNone/>
            </a:pPr>
            <a:r>
              <a:rPr lang="pl"/>
              <a:t>dziewczynce usunięto lewą półkulę. Po zabiegu</a:t>
            </a:r>
            <a:endParaRPr/>
          </a:p>
          <a:p>
            <a:pPr marL="0" lvl="0" indent="0" algn="l" rtl="0">
              <a:spcBef>
                <a:spcPts val="1600"/>
              </a:spcBef>
              <a:spcAft>
                <a:spcPts val="0"/>
              </a:spcAft>
              <a:buNone/>
            </a:pPr>
            <a:r>
              <a:rPr lang="pl"/>
              <a:t> dziecko płynnie mówiło w dwóch językach i </a:t>
            </a:r>
            <a:endParaRPr/>
          </a:p>
          <a:p>
            <a:pPr marL="0" lvl="0" indent="0" algn="l" rtl="0">
              <a:spcBef>
                <a:spcPts val="1600"/>
              </a:spcBef>
              <a:spcAft>
                <a:spcPts val="1600"/>
              </a:spcAft>
              <a:buNone/>
            </a:pPr>
            <a:r>
              <a:rPr lang="pl"/>
              <a:t>było prawie całkowicie normalne.</a:t>
            </a:r>
            <a:endParaRPr/>
          </a:p>
        </p:txBody>
      </p:sp>
      <p:pic>
        <p:nvPicPr>
          <p:cNvPr id="355" name="Google Shape;355;p52"/>
          <p:cNvPicPr preferRelativeResize="0"/>
          <p:nvPr/>
        </p:nvPicPr>
        <p:blipFill>
          <a:blip r:embed="rId3">
            <a:alphaModFix/>
          </a:blip>
          <a:stretch>
            <a:fillRect/>
          </a:stretch>
        </p:blipFill>
        <p:spPr>
          <a:xfrm>
            <a:off x="5191765" y="2571750"/>
            <a:ext cx="3640536" cy="2199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Kiedy mózg przestaje się rozwijać?</a:t>
            </a:r>
            <a:endParaRPr/>
          </a:p>
        </p:txBody>
      </p:sp>
      <p:sp>
        <p:nvSpPr>
          <p:cNvPr id="361" name="Google Shape;361;p53"/>
          <p:cNvSpPr txBox="1">
            <a:spLocks noGrp="1"/>
          </p:cNvSpPr>
          <p:nvPr>
            <p:ph type="body" idx="1"/>
          </p:nvPr>
        </p:nvSpPr>
        <p:spPr>
          <a:xfrm>
            <a:off x="311700" y="1017450"/>
            <a:ext cx="8520600" cy="355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Mózg rozwija się przez całe życie człowieka, jednak po 50. </a:t>
            </a:r>
            <a:endParaRPr/>
          </a:p>
          <a:p>
            <a:pPr marL="0" lvl="0" indent="0" algn="l" rtl="0">
              <a:spcBef>
                <a:spcPts val="1600"/>
              </a:spcBef>
              <a:spcAft>
                <a:spcPts val="0"/>
              </a:spcAft>
              <a:buNone/>
            </a:pPr>
            <a:r>
              <a:rPr lang="pl"/>
              <a:t>roku życia proces ten wyraźnie zwalnia. Nie są znane przyczyny </a:t>
            </a:r>
            <a:endParaRPr/>
          </a:p>
          <a:p>
            <a:pPr marL="0" lvl="0" indent="0" algn="l" rtl="0">
              <a:spcBef>
                <a:spcPts val="1600"/>
              </a:spcBef>
              <a:spcAft>
                <a:spcPts val="0"/>
              </a:spcAft>
              <a:buNone/>
            </a:pPr>
            <a:r>
              <a:rPr lang="pl"/>
              <a:t>takiego stanu, istotne jest jednak to, że im większy "kapitał"</a:t>
            </a:r>
            <a:endParaRPr/>
          </a:p>
          <a:p>
            <a:pPr marL="0" lvl="0" indent="0" algn="l" rtl="0">
              <a:spcBef>
                <a:spcPts val="1600"/>
              </a:spcBef>
              <a:spcAft>
                <a:spcPts val="0"/>
              </a:spcAft>
              <a:buNone/>
            </a:pPr>
            <a:r>
              <a:rPr lang="pl"/>
              <a:t> neuronów i połączeń do tego momentu zbierzemy, tym dłużej </a:t>
            </a:r>
            <a:endParaRPr/>
          </a:p>
          <a:p>
            <a:pPr marL="0" lvl="0" indent="0" algn="l" rtl="0">
              <a:spcBef>
                <a:spcPts val="1600"/>
              </a:spcBef>
              <a:spcAft>
                <a:spcPts val="0"/>
              </a:spcAft>
              <a:buNone/>
            </a:pPr>
            <a:r>
              <a:rPr lang="pl"/>
              <a:t>zachowamy na starość dobrą kondycję psychiczną. Warto więc </a:t>
            </a:r>
            <a:endParaRPr/>
          </a:p>
          <a:p>
            <a:pPr marL="0" lvl="0" indent="0" algn="l" rtl="0">
              <a:spcBef>
                <a:spcPts val="1600"/>
              </a:spcBef>
              <a:spcAft>
                <a:spcPts val="0"/>
              </a:spcAft>
              <a:buNone/>
            </a:pPr>
            <a:r>
              <a:rPr lang="pl"/>
              <a:t>już w młodości pracować nad swoim rozwojem,, ćwiczyć go — od </a:t>
            </a:r>
            <a:endParaRPr/>
          </a:p>
          <a:p>
            <a:pPr marL="0" lvl="0" indent="0" algn="l" rtl="0">
              <a:spcBef>
                <a:spcPts val="1600"/>
              </a:spcBef>
              <a:spcAft>
                <a:spcPts val="1600"/>
              </a:spcAft>
              <a:buNone/>
            </a:pPr>
            <a:r>
              <a:rPr lang="pl"/>
              <a:t>tego bowiem właśnie zależy to, jak funkcjonować będziemy w podeszłym wieku.</a:t>
            </a:r>
            <a:endParaRPr/>
          </a:p>
        </p:txBody>
      </p:sp>
      <p:pic>
        <p:nvPicPr>
          <p:cNvPr id="362" name="Google Shape;362;p53"/>
          <p:cNvPicPr preferRelativeResize="0"/>
          <p:nvPr/>
        </p:nvPicPr>
        <p:blipFill>
          <a:blip r:embed="rId3">
            <a:alphaModFix/>
          </a:blip>
          <a:stretch>
            <a:fillRect/>
          </a:stretch>
        </p:blipFill>
        <p:spPr>
          <a:xfrm>
            <a:off x="6732350" y="1652275"/>
            <a:ext cx="2282400" cy="2282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Informacje</a:t>
            </a:r>
            <a:endParaRPr/>
          </a:p>
        </p:txBody>
      </p:sp>
      <p:sp>
        <p:nvSpPr>
          <p:cNvPr id="368" name="Google Shape;368;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Ilość informacji docierająca do naszego mózgu wynosi około </a:t>
            </a:r>
            <a:endParaRPr/>
          </a:p>
          <a:p>
            <a:pPr marL="0" lvl="0" indent="0" algn="l" rtl="0">
              <a:spcBef>
                <a:spcPts val="1600"/>
              </a:spcBef>
              <a:spcAft>
                <a:spcPts val="0"/>
              </a:spcAft>
              <a:buNone/>
            </a:pPr>
            <a:r>
              <a:rPr lang="pl"/>
              <a:t>100 megabajtów na sekundę. Szkoda, że nie potrafimy wykorzystywać </a:t>
            </a:r>
            <a:endParaRPr/>
          </a:p>
          <a:p>
            <a:pPr marL="0" lvl="0" indent="0" algn="l" rtl="0">
              <a:spcBef>
                <a:spcPts val="1600"/>
              </a:spcBef>
              <a:spcAft>
                <a:spcPts val="1600"/>
              </a:spcAft>
              <a:buNone/>
            </a:pPr>
            <a:r>
              <a:rPr lang="pl"/>
              <a:t>ich w 100%</a:t>
            </a:r>
            <a:endParaRPr/>
          </a:p>
        </p:txBody>
      </p:sp>
      <p:pic>
        <p:nvPicPr>
          <p:cNvPr id="369" name="Google Shape;369;p54"/>
          <p:cNvPicPr preferRelativeResize="0"/>
          <p:nvPr/>
        </p:nvPicPr>
        <p:blipFill>
          <a:blip r:embed="rId3">
            <a:alphaModFix/>
          </a:blip>
          <a:stretch>
            <a:fillRect/>
          </a:stretch>
        </p:blipFill>
        <p:spPr>
          <a:xfrm>
            <a:off x="3948350" y="2095500"/>
            <a:ext cx="3009900" cy="304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125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Lewa półkula mózgu</a:t>
            </a:r>
            <a:endParaRPr/>
          </a:p>
        </p:txBody>
      </p:sp>
      <p:sp>
        <p:nvSpPr>
          <p:cNvPr id="89" name="Google Shape;8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U większości osób lewa półkula odpowiada za mowę i jej rozumienie, </a:t>
            </a:r>
            <a:endParaRPr sz="1400"/>
          </a:p>
          <a:p>
            <a:pPr marL="0" lvl="0" indent="0" algn="l" rtl="0">
              <a:spcBef>
                <a:spcPts val="1600"/>
              </a:spcBef>
              <a:spcAft>
                <a:spcPts val="0"/>
              </a:spcAft>
              <a:buNone/>
            </a:pPr>
            <a:r>
              <a:rPr lang="pl" sz="1400"/>
              <a:t>funkcje językowe , logikę, myślenie analityczne, prawe pole widzenia,</a:t>
            </a:r>
            <a:endParaRPr sz="1400"/>
          </a:p>
          <a:p>
            <a:pPr marL="0" lvl="0" indent="0" algn="l" rtl="0">
              <a:spcBef>
                <a:spcPts val="1600"/>
              </a:spcBef>
              <a:spcAft>
                <a:spcPts val="0"/>
              </a:spcAft>
              <a:buNone/>
            </a:pPr>
            <a:r>
              <a:rPr lang="pl" sz="1400"/>
              <a:t>proces rozumowania, zdolność rozpoznania przedmiotów za pomocą </a:t>
            </a:r>
            <a:endParaRPr sz="1400"/>
          </a:p>
          <a:p>
            <a:pPr marL="0" lvl="0" indent="0" algn="l" rtl="0">
              <a:spcBef>
                <a:spcPts val="1600"/>
              </a:spcBef>
              <a:spcAft>
                <a:spcPts val="0"/>
              </a:spcAft>
              <a:buNone/>
            </a:pPr>
            <a:r>
              <a:rPr lang="pl" sz="1400"/>
              <a:t>dotyku oraz programowanie motoryczne, sprzyja także odczuwaniu emocji </a:t>
            </a:r>
            <a:endParaRPr sz="1400"/>
          </a:p>
          <a:p>
            <a:pPr marL="0" lvl="0" indent="0" algn="l" rtl="0">
              <a:spcBef>
                <a:spcPts val="1600"/>
              </a:spcBef>
              <a:spcAft>
                <a:spcPts val="0"/>
              </a:spcAft>
              <a:buNone/>
            </a:pPr>
            <a:r>
              <a:rPr lang="pl" sz="1400"/>
              <a:t>pozytywnych i tych bardziej złożonych. Lewa półkula jest bardziej aktywna,</a:t>
            </a:r>
            <a:endParaRPr sz="1400"/>
          </a:p>
          <a:p>
            <a:pPr marL="0" lvl="0" indent="0" algn="l" rtl="0">
              <a:spcBef>
                <a:spcPts val="1600"/>
              </a:spcBef>
              <a:spcAft>
                <a:spcPts val="0"/>
              </a:spcAft>
              <a:buNone/>
            </a:pPr>
            <a:r>
              <a:rPr lang="pl" sz="1400"/>
              <a:t>gdy człowiek się wypowiada, pisze, liczy w pamięci czy uważnie słucha.</a:t>
            </a:r>
            <a:endParaRPr sz="1400"/>
          </a:p>
          <a:p>
            <a:pPr marL="0" lvl="0" indent="0" algn="l" rtl="0">
              <a:spcBef>
                <a:spcPts val="1600"/>
              </a:spcBef>
              <a:spcAft>
                <a:spcPts val="1600"/>
              </a:spcAft>
              <a:buNone/>
            </a:pPr>
            <a:endParaRPr sz="1400"/>
          </a:p>
        </p:txBody>
      </p:sp>
      <p:pic>
        <p:nvPicPr>
          <p:cNvPr id="90" name="Google Shape;90;p17"/>
          <p:cNvPicPr preferRelativeResize="0"/>
          <p:nvPr/>
        </p:nvPicPr>
        <p:blipFill>
          <a:blip r:embed="rId3">
            <a:alphaModFix/>
          </a:blip>
          <a:stretch>
            <a:fillRect/>
          </a:stretch>
        </p:blipFill>
        <p:spPr>
          <a:xfrm>
            <a:off x="6282850" y="2377175"/>
            <a:ext cx="3320624" cy="251382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Prawa półkula mózgu</a:t>
            </a:r>
            <a:endParaRPr/>
          </a:p>
        </p:txBody>
      </p:sp>
      <p:sp>
        <p:nvSpPr>
          <p:cNvPr id="96" name="Google Shape;9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a:t>Prawa półkula odpowiedzialna jest natomiast za kreatywność, </a:t>
            </a:r>
            <a:endParaRPr sz="1400"/>
          </a:p>
          <a:p>
            <a:pPr marL="0" lvl="0" indent="0" algn="l" rtl="0">
              <a:spcBef>
                <a:spcPts val="1600"/>
              </a:spcBef>
              <a:spcAft>
                <a:spcPts val="0"/>
              </a:spcAft>
              <a:buNone/>
            </a:pPr>
            <a:r>
              <a:rPr lang="pl" sz="1400"/>
              <a:t>myślenie abstrakcyjne, wyobraźnię, zdolności muzyczne, plastyczne </a:t>
            </a:r>
            <a:endParaRPr sz="1400"/>
          </a:p>
          <a:p>
            <a:pPr marL="0" lvl="0" indent="0" algn="l" rtl="0">
              <a:spcBef>
                <a:spcPts val="1600"/>
              </a:spcBef>
              <a:spcAft>
                <a:spcPts val="0"/>
              </a:spcAft>
              <a:buNone/>
            </a:pPr>
            <a:r>
              <a:rPr lang="pl" sz="1400"/>
              <a:t>i artystyczne, intuicję, zarządza percepcją przestrzenną, mimiką i emocjami</a:t>
            </a:r>
            <a:endParaRPr sz="1400"/>
          </a:p>
          <a:p>
            <a:pPr marL="0" lvl="0" indent="0" algn="l" rtl="0">
              <a:spcBef>
                <a:spcPts val="1600"/>
              </a:spcBef>
              <a:spcAft>
                <a:spcPts val="0"/>
              </a:spcAft>
              <a:buNone/>
            </a:pPr>
            <a:r>
              <a:rPr lang="pl" sz="1400"/>
              <a:t> (odpowiada za rozpoznawanie i generowanie ekspresji oraz odczuwanie </a:t>
            </a:r>
            <a:endParaRPr sz="1400"/>
          </a:p>
          <a:p>
            <a:pPr marL="0" lvl="0" indent="0" algn="l" rtl="0">
              <a:spcBef>
                <a:spcPts val="1600"/>
              </a:spcBef>
              <a:spcAft>
                <a:spcPts val="0"/>
              </a:spcAft>
              <a:buNone/>
            </a:pPr>
            <a:r>
              <a:rPr lang="pl" sz="1400"/>
              <a:t>negatywnych stanów emocjonalnych). W prawej półkuli znajdują się także </a:t>
            </a:r>
            <a:endParaRPr sz="1400"/>
          </a:p>
          <a:p>
            <a:pPr marL="0" lvl="0" indent="0" algn="l" rtl="0">
              <a:spcBef>
                <a:spcPts val="1600"/>
              </a:spcBef>
              <a:spcAft>
                <a:spcPts val="0"/>
              </a:spcAft>
              <a:buNone/>
            </a:pPr>
            <a:r>
              <a:rPr lang="pl" sz="1400"/>
              <a:t>środki językowe, które sprawiają, że m.in. </a:t>
            </a:r>
            <a:endParaRPr sz="1400"/>
          </a:p>
          <a:p>
            <a:pPr marL="0" lvl="0" indent="0" algn="l" rtl="0">
              <a:spcBef>
                <a:spcPts val="1600"/>
              </a:spcBef>
              <a:spcAft>
                <a:spcPts val="1600"/>
              </a:spcAft>
              <a:buNone/>
            </a:pPr>
            <a:r>
              <a:rPr lang="pl" sz="1400"/>
              <a:t>rozumiemy metaforyczne znaczenie słów i śmiejemy się z żartów.</a:t>
            </a:r>
            <a:endParaRPr sz="1400"/>
          </a:p>
        </p:txBody>
      </p:sp>
      <p:pic>
        <p:nvPicPr>
          <p:cNvPr id="97" name="Google Shape;97;p18"/>
          <p:cNvPicPr preferRelativeResize="0"/>
          <p:nvPr/>
        </p:nvPicPr>
        <p:blipFill>
          <a:blip r:embed="rId3">
            <a:alphaModFix/>
          </a:blip>
          <a:stretch>
            <a:fillRect/>
          </a:stretch>
        </p:blipFill>
        <p:spPr>
          <a:xfrm>
            <a:off x="6822575" y="2958738"/>
            <a:ext cx="1518459" cy="182215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Półkule</a:t>
            </a:r>
            <a:endParaRPr/>
          </a:p>
        </p:txBody>
      </p:sp>
      <p:pic>
        <p:nvPicPr>
          <p:cNvPr id="103" name="Google Shape;103;p19"/>
          <p:cNvPicPr preferRelativeResize="0"/>
          <p:nvPr/>
        </p:nvPicPr>
        <p:blipFill>
          <a:blip r:embed="rId3">
            <a:alphaModFix/>
          </a:blip>
          <a:stretch>
            <a:fillRect/>
          </a:stretch>
        </p:blipFill>
        <p:spPr>
          <a:xfrm>
            <a:off x="1704400" y="1136275"/>
            <a:ext cx="6428976" cy="3787550"/>
          </a:xfrm>
          <a:prstGeom prst="rect">
            <a:avLst/>
          </a:prstGeom>
          <a:noFill/>
          <a:ln>
            <a:noFill/>
          </a:ln>
        </p:spPr>
      </p:pic>
      <p:pic>
        <p:nvPicPr>
          <p:cNvPr id="104" name="Google Shape;104;p19"/>
          <p:cNvPicPr preferRelativeResize="0"/>
          <p:nvPr/>
        </p:nvPicPr>
        <p:blipFill>
          <a:blip r:embed="rId4">
            <a:alphaModFix/>
          </a:blip>
          <a:stretch>
            <a:fillRect/>
          </a:stretch>
        </p:blipFill>
        <p:spPr>
          <a:xfrm>
            <a:off x="2137598" y="1017450"/>
            <a:ext cx="5258376" cy="3626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2000"/>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Móżdżek</a:t>
            </a:r>
            <a:endParaRPr/>
          </a:p>
        </p:txBody>
      </p:sp>
      <p:sp>
        <p:nvSpPr>
          <p:cNvPr id="110" name="Google Shape;110;p20"/>
          <p:cNvSpPr txBox="1">
            <a:spLocks noGrp="1"/>
          </p:cNvSpPr>
          <p:nvPr>
            <p:ph type="body" idx="1"/>
          </p:nvPr>
        </p:nvSpPr>
        <p:spPr>
          <a:xfrm>
            <a:off x="311700" y="967425"/>
            <a:ext cx="8520600" cy="36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t>Jest podzielony na dwie części - półkule. Otrzymuje on</a:t>
            </a:r>
            <a:endParaRPr sz="1600"/>
          </a:p>
          <a:p>
            <a:pPr marL="0" lvl="0" indent="0" algn="l" rtl="0">
              <a:spcBef>
                <a:spcPts val="1600"/>
              </a:spcBef>
              <a:spcAft>
                <a:spcPts val="0"/>
              </a:spcAft>
              <a:buNone/>
            </a:pPr>
            <a:r>
              <a:rPr lang="pl" sz="1600"/>
              <a:t> informacje z narządów ruchu-mięśni, stawów i więzadeł, </a:t>
            </a:r>
            <a:endParaRPr sz="1600"/>
          </a:p>
          <a:p>
            <a:pPr marL="0" lvl="0" indent="0" algn="l" rtl="0">
              <a:spcBef>
                <a:spcPts val="1600"/>
              </a:spcBef>
              <a:spcAft>
                <a:spcPts val="0"/>
              </a:spcAft>
              <a:buNone/>
            </a:pPr>
            <a:r>
              <a:rPr lang="pl" sz="1600"/>
              <a:t>ze skóry, narządów wzroku, słuchu, równowagi, rąk, stóp, </a:t>
            </a:r>
            <a:endParaRPr sz="1600"/>
          </a:p>
          <a:p>
            <a:pPr marL="0" lvl="0" indent="0" algn="l" rtl="0">
              <a:spcBef>
                <a:spcPts val="1600"/>
              </a:spcBef>
              <a:spcAft>
                <a:spcPts val="0"/>
              </a:spcAft>
              <a:buNone/>
            </a:pPr>
            <a:r>
              <a:rPr lang="pl" sz="1600"/>
              <a:t>z okolicy ruchowej kory mózgu, a także z ośrodków</a:t>
            </a:r>
            <a:endParaRPr sz="1600"/>
          </a:p>
          <a:p>
            <a:pPr marL="0" lvl="0" indent="0" algn="l" rtl="0">
              <a:spcBef>
                <a:spcPts val="1600"/>
              </a:spcBef>
              <a:spcAft>
                <a:spcPts val="0"/>
              </a:spcAft>
              <a:buNone/>
            </a:pPr>
            <a:r>
              <a:rPr lang="pl" sz="1600"/>
              <a:t> ruchowych rdzenia kręgowego. </a:t>
            </a:r>
            <a:endParaRPr sz="1600"/>
          </a:p>
          <a:p>
            <a:pPr marL="0" lvl="0" indent="0" algn="l" rtl="0">
              <a:spcBef>
                <a:spcPts val="1600"/>
              </a:spcBef>
              <a:spcAft>
                <a:spcPts val="0"/>
              </a:spcAft>
              <a:buNone/>
            </a:pPr>
            <a:r>
              <a:rPr lang="pl" sz="1600"/>
              <a:t>Do podstawowych funkcji móżdżku należą np.</a:t>
            </a:r>
            <a:endParaRPr sz="1600"/>
          </a:p>
          <a:p>
            <a:pPr marL="457200" lvl="0" indent="-330200" algn="l" rtl="0">
              <a:spcBef>
                <a:spcPts val="1600"/>
              </a:spcBef>
              <a:spcAft>
                <a:spcPts val="0"/>
              </a:spcAft>
              <a:buClr>
                <a:schemeClr val="accent3"/>
              </a:buClr>
              <a:buSzPts val="1600"/>
              <a:buFont typeface="Average"/>
              <a:buChar char="●"/>
            </a:pPr>
            <a:r>
              <a:rPr lang="pl" sz="1600"/>
              <a:t>koordynowanie ruchów,</a:t>
            </a:r>
            <a:endParaRPr sz="1600"/>
          </a:p>
          <a:p>
            <a:pPr marL="457200" lvl="0" indent="-330200" algn="l" rtl="0">
              <a:spcBef>
                <a:spcPts val="0"/>
              </a:spcBef>
              <a:spcAft>
                <a:spcPts val="0"/>
              </a:spcAft>
              <a:buClr>
                <a:schemeClr val="accent3"/>
              </a:buClr>
              <a:buSzPts val="1600"/>
              <a:buFont typeface="Average"/>
              <a:buChar char="●"/>
            </a:pPr>
            <a:r>
              <a:rPr lang="pl" sz="1600"/>
              <a:t>utrzymywanie równowagi ciała,</a:t>
            </a:r>
            <a:endParaRPr sz="1600"/>
          </a:p>
          <a:p>
            <a:pPr marL="457200" lvl="0" indent="-330200" algn="l" rtl="0">
              <a:spcBef>
                <a:spcPts val="0"/>
              </a:spcBef>
              <a:spcAft>
                <a:spcPts val="0"/>
              </a:spcAft>
              <a:buClr>
                <a:schemeClr val="accent3"/>
              </a:buClr>
              <a:buSzPts val="1600"/>
              <a:buFont typeface="Average"/>
              <a:buChar char="●"/>
            </a:pPr>
            <a:r>
              <a:rPr lang="pl" sz="1600"/>
              <a:t>utrzymywanie napięcia mięśni</a:t>
            </a:r>
            <a:endParaRPr sz="1600"/>
          </a:p>
          <a:p>
            <a:pPr marL="0" lvl="0" indent="0" algn="l" rtl="0">
              <a:spcBef>
                <a:spcPts val="800"/>
              </a:spcBef>
              <a:spcAft>
                <a:spcPts val="1600"/>
              </a:spcAft>
              <a:buNone/>
            </a:pPr>
            <a:endParaRPr sz="1600"/>
          </a:p>
        </p:txBody>
      </p:sp>
      <p:pic>
        <p:nvPicPr>
          <p:cNvPr id="111" name="Google Shape;111;p20"/>
          <p:cNvPicPr preferRelativeResize="0"/>
          <p:nvPr/>
        </p:nvPicPr>
        <p:blipFill>
          <a:blip r:embed="rId3">
            <a:alphaModFix/>
          </a:blip>
          <a:stretch>
            <a:fillRect/>
          </a:stretch>
        </p:blipFill>
        <p:spPr>
          <a:xfrm>
            <a:off x="6215475" y="2485500"/>
            <a:ext cx="2472875" cy="2158150"/>
          </a:xfrm>
          <a:prstGeom prst="rect">
            <a:avLst/>
          </a:prstGeom>
          <a:noFill/>
          <a:ln>
            <a:noFill/>
          </a:ln>
        </p:spPr>
      </p:pic>
      <p:sp>
        <p:nvSpPr>
          <p:cNvPr id="112" name="Google Shape;112;p20"/>
          <p:cNvSpPr/>
          <p:nvPr/>
        </p:nvSpPr>
        <p:spPr>
          <a:xfrm>
            <a:off x="4859525" y="4111925"/>
            <a:ext cx="1169400" cy="397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Istota biała i istota szara</a:t>
            </a:r>
            <a:endParaRPr/>
          </a:p>
        </p:txBody>
      </p:sp>
      <p:sp>
        <p:nvSpPr>
          <p:cNvPr id="118" name="Google Shape;118;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t>Powierzchniową warstwę półkul stanowi silnie pofałdowana </a:t>
            </a:r>
            <a:endParaRPr sz="1600"/>
          </a:p>
          <a:p>
            <a:pPr marL="0" lvl="0" indent="0" algn="l" rtl="0">
              <a:spcBef>
                <a:spcPts val="1600"/>
              </a:spcBef>
              <a:spcAft>
                <a:spcPts val="0"/>
              </a:spcAft>
              <a:buNone/>
            </a:pPr>
            <a:r>
              <a:rPr lang="pl" sz="1600"/>
              <a:t>kora mózgowa o grubości ok. 2–4 cm. Jest ona zbudowana z sieci </a:t>
            </a:r>
            <a:endParaRPr sz="1600"/>
          </a:p>
          <a:p>
            <a:pPr marL="0" lvl="0" indent="0" algn="l" rtl="0">
              <a:spcBef>
                <a:spcPts val="1600"/>
              </a:spcBef>
              <a:spcAft>
                <a:spcPts val="0"/>
              </a:spcAft>
              <a:buNone/>
            </a:pPr>
            <a:r>
              <a:rPr lang="pl" sz="1600"/>
              <a:t>ciał komórek nerwowych, które tworzą tzw. Istotę szarą. Istota szara </a:t>
            </a:r>
            <a:endParaRPr sz="1600"/>
          </a:p>
          <a:p>
            <a:pPr marL="0" lvl="0" indent="0" algn="l" rtl="0">
              <a:spcBef>
                <a:spcPts val="1600"/>
              </a:spcBef>
              <a:spcAft>
                <a:spcPts val="0"/>
              </a:spcAft>
              <a:buNone/>
            </a:pPr>
            <a:r>
              <a:rPr lang="pl" sz="1600"/>
              <a:t>odpowiada za wyższe czynności nerwowe: świadomość, myślenie, pamięć.</a:t>
            </a:r>
            <a:endParaRPr sz="1600"/>
          </a:p>
          <a:p>
            <a:pPr marL="0" lvl="0" indent="0" algn="l" rtl="0">
              <a:spcBef>
                <a:spcPts val="1600"/>
              </a:spcBef>
              <a:spcAft>
                <a:spcPts val="0"/>
              </a:spcAft>
              <a:buNone/>
            </a:pPr>
            <a:r>
              <a:rPr lang="pl" sz="1600"/>
              <a:t>Istota biała leży pod Istotą szarą. </a:t>
            </a:r>
            <a:endParaRPr sz="1600"/>
          </a:p>
          <a:p>
            <a:pPr marL="0" lvl="0" indent="0" algn="l" rtl="0">
              <a:spcBef>
                <a:spcPts val="1600"/>
              </a:spcBef>
              <a:spcAft>
                <a:spcPts val="0"/>
              </a:spcAft>
              <a:buNone/>
            </a:pPr>
            <a:r>
              <a:rPr lang="pl" sz="1600"/>
              <a:t>Budują ją aksony komórek nerwowych. </a:t>
            </a:r>
            <a:endParaRPr sz="1600"/>
          </a:p>
          <a:p>
            <a:pPr marL="0" lvl="0" indent="0" algn="l" rtl="0">
              <a:spcBef>
                <a:spcPts val="1600"/>
              </a:spcBef>
              <a:spcAft>
                <a:spcPts val="1600"/>
              </a:spcAft>
              <a:buNone/>
            </a:pPr>
            <a:r>
              <a:rPr lang="pl" sz="1600"/>
              <a:t>Za ich pośrednictwem są przekazywane informacje do i od kory mózgowej.</a:t>
            </a:r>
            <a:endParaRPr sz="1600"/>
          </a:p>
        </p:txBody>
      </p:sp>
      <p:pic>
        <p:nvPicPr>
          <p:cNvPr id="119" name="Google Shape;119;p21"/>
          <p:cNvPicPr preferRelativeResize="0"/>
          <p:nvPr/>
        </p:nvPicPr>
        <p:blipFill>
          <a:blip r:embed="rId3">
            <a:alphaModFix/>
          </a:blip>
          <a:stretch>
            <a:fillRect/>
          </a:stretch>
        </p:blipFill>
        <p:spPr>
          <a:xfrm rot="-5400000">
            <a:off x="7093202" y="2926704"/>
            <a:ext cx="1803400" cy="2007625"/>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2004</Words>
  <Application>Microsoft Office PowerPoint</Application>
  <PresentationFormat>Pokaz na ekranie (16:9)</PresentationFormat>
  <Paragraphs>211</Paragraphs>
  <Slides>43</Slides>
  <Notes>43</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43</vt:i4>
      </vt:variant>
    </vt:vector>
  </HeadingPairs>
  <TitlesOfParts>
    <vt:vector size="49" baseType="lpstr">
      <vt:lpstr>Arial</vt:lpstr>
      <vt:lpstr>Lato</vt:lpstr>
      <vt:lpstr>Amatic SC</vt:lpstr>
      <vt:lpstr>Playfair Display</vt:lpstr>
      <vt:lpstr>Average</vt:lpstr>
      <vt:lpstr>Coral</vt:lpstr>
      <vt:lpstr>Jak działa? Jak go ćwiczyć i czym go karmić?-Wszystko  o ludzkim mózgu</vt:lpstr>
      <vt:lpstr> Budowa i funkcje mózgu </vt:lpstr>
      <vt:lpstr>Mózg</vt:lpstr>
      <vt:lpstr>Mózg - funkcje</vt:lpstr>
      <vt:lpstr>Lewa półkula mózgu</vt:lpstr>
      <vt:lpstr>Prawa półkula mózgu</vt:lpstr>
      <vt:lpstr>Półkule</vt:lpstr>
      <vt:lpstr>Móżdżek</vt:lpstr>
      <vt:lpstr>Istota biała i istota szara</vt:lpstr>
      <vt:lpstr>Płaty kory mózgowej</vt:lpstr>
      <vt:lpstr>Ośrodki korowe mózgu</vt:lpstr>
      <vt:lpstr>Pokarm dla mózgu</vt:lpstr>
      <vt:lpstr>Co to dieta mózgu? </vt:lpstr>
      <vt:lpstr>Witamina C - sprawdzony i szybki sposób</vt:lpstr>
      <vt:lpstr>Antyoksydanty</vt:lpstr>
      <vt:lpstr>Tłuszcze nienasycone</vt:lpstr>
      <vt:lpstr>Magnez - lek na nerwy</vt:lpstr>
      <vt:lpstr>Węglowodany złożone - paliwo dla mózgu</vt:lpstr>
      <vt:lpstr>Lecytyna na lepszą pamięć</vt:lpstr>
      <vt:lpstr>Kwas foliowy - dotlenianie mózgu</vt:lpstr>
      <vt:lpstr>Jak możemy trenować swój mózg ?</vt:lpstr>
      <vt:lpstr>Wskazówki na poprawę pamięci</vt:lpstr>
      <vt:lpstr>Sposoby, które pomogą Ci wyćwiczyć mózg</vt:lpstr>
      <vt:lpstr>Sposoby, które pomogą Ci wyćwiczyć mózg</vt:lpstr>
      <vt:lpstr>Sposoby, które pomogą Ci wyćwiczyć mózg </vt:lpstr>
      <vt:lpstr>Sposoby, które pomogą Ci wyćwiczyć mózg</vt:lpstr>
      <vt:lpstr>Sposoby, które pomogą Ci wyćwiczyć mózg</vt:lpstr>
      <vt:lpstr>Zabawy z mózgiem (zabawa z palcami u stóp)</vt:lpstr>
      <vt:lpstr>Zabawa z mózgiem (zapamiętywanie)</vt:lpstr>
      <vt:lpstr>iluzje optyczne (czyli jak oszukać swój mózg?)</vt:lpstr>
      <vt:lpstr>Iluzja optyczna </vt:lpstr>
      <vt:lpstr>Iluzja optyczna</vt:lpstr>
      <vt:lpstr>Iluzje optyczna (tancerka)</vt:lpstr>
      <vt:lpstr>Iluzja optyczna (Jezus)</vt:lpstr>
      <vt:lpstr>Iluzja optyczna (Pac-mana)</vt:lpstr>
      <vt:lpstr>Iluzja optyczna</vt:lpstr>
      <vt:lpstr>Ciekawostki </vt:lpstr>
      <vt:lpstr>Co jest ważniejsze - mózg czy serce?</vt:lpstr>
      <vt:lpstr>Energia zawarta w mózgu</vt:lpstr>
      <vt:lpstr>Możemy przetrwać z połową mózgu</vt:lpstr>
      <vt:lpstr>Kiedy mózg przestaje się rozwijać?</vt:lpstr>
      <vt:lpstr>Informacje</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działa? Jak go ćwiczyć i czym go karmić?-Wszystko o ludzkim mózgu</dc:title>
  <dc:creator>nauczyciel</dc:creator>
  <cp:lastModifiedBy>nauczyciel</cp:lastModifiedBy>
  <cp:revision>2</cp:revision>
  <dcterms:modified xsi:type="dcterms:W3CDTF">2019-04-02T19:02:17Z</dcterms:modified>
</cp:coreProperties>
</file>