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uer, Jacek (Nokia - PL/Bydgoszcz)" initials="BJ(-P"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342467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242113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4681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74036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6591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207175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3873764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37214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103671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600C42-A175-4694-B187-8989C5258CF1}" type="datetimeFigureOut">
              <a:rPr lang="pl-PL" smtClean="0"/>
              <a:t>2019-04-03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330609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600C42-A175-4694-B187-8989C5258CF1}" type="datetimeFigureOut">
              <a:rPr lang="pl-PL" smtClean="0"/>
              <a:t>2019-04-03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267519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600C42-A175-4694-B187-8989C5258CF1}" type="datetimeFigureOut">
              <a:rPr lang="pl-PL" smtClean="0"/>
              <a:t>2019-04-03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2776334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600C42-A175-4694-B187-8989C5258CF1}" type="datetimeFigureOut">
              <a:rPr lang="pl-PL" smtClean="0"/>
              <a:t>2019-04-03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238865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00C42-A175-4694-B187-8989C5258CF1}" type="datetimeFigureOut">
              <a:rPr lang="pl-PL" smtClean="0"/>
              <a:t>2019-04-03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11257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600C42-A175-4694-B187-8989C5258CF1}" type="datetimeFigureOut">
              <a:rPr lang="pl-PL" smtClean="0"/>
              <a:t>2019-04-03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123099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F600C42-A175-4694-B187-8989C5258CF1}" type="datetimeFigureOut">
              <a:rPr lang="pl-PL" smtClean="0"/>
              <a:t>2019-04-03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9755594-5021-4B9C-B886-251E90BF017B}" type="slidenum">
              <a:rPr lang="pl-PL" smtClean="0"/>
              <a:t>‹#›</a:t>
            </a:fld>
            <a:endParaRPr lang="pl-PL"/>
          </a:p>
        </p:txBody>
      </p:sp>
    </p:spTree>
    <p:extLst>
      <p:ext uri="{BB962C8B-B14F-4D97-AF65-F5344CB8AC3E}">
        <p14:creationId xmlns:p14="http://schemas.microsoft.com/office/powerpoint/2010/main" val="51240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600C42-A175-4694-B187-8989C5258CF1}" type="datetimeFigureOut">
              <a:rPr lang="pl-PL" smtClean="0"/>
              <a:t>2019-04-03</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9755594-5021-4B9C-B886-251E90BF017B}" type="slidenum">
              <a:rPr lang="pl-PL" smtClean="0"/>
              <a:t>‹#›</a:t>
            </a:fld>
            <a:endParaRPr lang="pl-PL"/>
          </a:p>
        </p:txBody>
      </p:sp>
    </p:spTree>
    <p:extLst>
      <p:ext uri="{BB962C8B-B14F-4D97-AF65-F5344CB8AC3E}">
        <p14:creationId xmlns:p14="http://schemas.microsoft.com/office/powerpoint/2010/main" val="256294912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12.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1852A9B-B321-483E-A3FD-BE4A6A4EED25}"/>
              </a:ext>
            </a:extLst>
          </p:cNvPr>
          <p:cNvSpPr/>
          <p:nvPr/>
        </p:nvSpPr>
        <p:spPr>
          <a:xfrm>
            <a:off x="1153551" y="1123065"/>
            <a:ext cx="8229600" cy="212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extBox 8">
            <a:extLst>
              <a:ext uri="{FF2B5EF4-FFF2-40B4-BE49-F238E27FC236}">
                <a16:creationId xmlns:a16="http://schemas.microsoft.com/office/drawing/2014/main" xmlns="" id="{44CD0A59-5AF5-4847-B301-79A9E5CDBA27}"/>
              </a:ext>
            </a:extLst>
          </p:cNvPr>
          <p:cNvSpPr txBox="1"/>
          <p:nvPr/>
        </p:nvSpPr>
        <p:spPr>
          <a:xfrm>
            <a:off x="1519311" y="1308295"/>
            <a:ext cx="7512147" cy="1938992"/>
          </a:xfrm>
          <a:prstGeom prst="rect">
            <a:avLst/>
          </a:prstGeom>
          <a:noFill/>
        </p:spPr>
        <p:txBody>
          <a:bodyPr wrap="square" rtlCol="0">
            <a:spAutoFit/>
          </a:bodyPr>
          <a:lstStyle/>
          <a:p>
            <a:r>
              <a:rPr lang="pl-PL" sz="4000" dirty="0">
                <a:solidFill>
                  <a:schemeClr val="tx1">
                    <a:lumMod val="95000"/>
                    <a:lumOff val="5000"/>
                  </a:schemeClr>
                </a:solidFill>
                <a:latin typeface="Comic Sans MS" panose="030F0702030302020204" pitchFamily="66" charset="0"/>
              </a:rPr>
              <a:t>Jak działa, czym karmić i jak go ćwiczyć-wszystko o ludzkim mózgu</a:t>
            </a:r>
          </a:p>
        </p:txBody>
      </p:sp>
      <p:pic>
        <p:nvPicPr>
          <p:cNvPr id="11" name="Picture 10">
            <a:extLst>
              <a:ext uri="{FF2B5EF4-FFF2-40B4-BE49-F238E27FC236}">
                <a16:creationId xmlns:a16="http://schemas.microsoft.com/office/drawing/2014/main" xmlns="" id="{520D49D0-66FE-475E-9E73-28A12D502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601" y="3429000"/>
            <a:ext cx="2857500" cy="2247900"/>
          </a:xfrm>
          <a:prstGeom prst="ellipse">
            <a:avLst/>
          </a:prstGeom>
          <a:ln>
            <a:noFill/>
          </a:ln>
          <a:effectLst>
            <a:softEdge rad="112500"/>
          </a:effectLst>
        </p:spPr>
      </p:pic>
    </p:spTree>
    <p:extLst>
      <p:ext uri="{BB962C8B-B14F-4D97-AF65-F5344CB8AC3E}">
        <p14:creationId xmlns:p14="http://schemas.microsoft.com/office/powerpoint/2010/main" val="7738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65AC7D1-EAA9-48F5-B509-60A7F50BF7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xmlns="" id="{D6320AF9-619A-4175-865B-5663E1AEF4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xmlns="" id="{063B6EC6-D752-4EE7-908B-F8F19E8C7FE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EFECD4E8-AD3E-4228-82A2-9461958EA94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xmlns="" id="{7E018740-5C2B-4A41-AC1A-7E68D1EC19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xmlns="" id="{166F75A4-C475-4941-8EE2-B80A06A2C1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xmlns="" id="{A032553A-72E8-4B0D-8405-FF9771C9AF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xmlns="" id="{765800AC-C3B9-498E-87BC-29FAE4C76B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xmlns="" id="{1F9D6ACB-2FF4-49F9-978A-E0D5327FC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Shape 29">
            <a:extLst>
              <a:ext uri="{FF2B5EF4-FFF2-40B4-BE49-F238E27FC236}">
                <a16:creationId xmlns:a16="http://schemas.microsoft.com/office/drawing/2014/main" xmlns="" id="{A5EC319D-0FEA-4B95-A3EA-01E35672C9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7011DDE1-85D4-4BF8-98E3-A82ED486BB00}"/>
              </a:ext>
            </a:extLst>
          </p:cNvPr>
          <p:cNvSpPr txBox="1"/>
          <p:nvPr/>
        </p:nvSpPr>
        <p:spPr>
          <a:xfrm>
            <a:off x="7181723" y="609600"/>
            <a:ext cx="4512989" cy="2227730"/>
          </a:xfrm>
          <a:prstGeom prst="rect">
            <a:avLst/>
          </a:prstGeom>
        </p:spPr>
        <p:txBody>
          <a:bodyPr vert="horz" lIns="91440" tIns="45720" rIns="91440" bIns="45720" rtlCol="0" anchor="ctr">
            <a:normAutofit/>
          </a:bodyPr>
          <a:lstStyle/>
          <a:p>
            <a:pPr>
              <a:spcBef>
                <a:spcPct val="0"/>
              </a:spcBef>
              <a:spcAft>
                <a:spcPts val="600"/>
              </a:spcAft>
            </a:pPr>
            <a:r>
              <a:rPr lang="en-US" sz="3600" b="1" dirty="0">
                <a:solidFill>
                  <a:srgbClr val="FFFFFF"/>
                </a:solidFill>
                <a:latin typeface="+mj-lt"/>
                <a:ea typeface="+mj-ea"/>
                <a:cs typeface="+mj-cs"/>
              </a:rPr>
              <a:t>1. </a:t>
            </a:r>
            <a:r>
              <a:rPr lang="pl-PL" sz="3600" b="1" dirty="0" smtClean="0">
                <a:solidFill>
                  <a:srgbClr val="FFFFFF"/>
                </a:solidFill>
                <a:latin typeface="+mj-lt"/>
                <a:ea typeface="+mj-ea"/>
                <a:cs typeface="+mj-cs"/>
              </a:rPr>
              <a:t>Rozwiązuj łamigłówki</a:t>
            </a:r>
          </a:p>
          <a:p>
            <a:pPr>
              <a:spcBef>
                <a:spcPct val="0"/>
              </a:spcBef>
              <a:spcAft>
                <a:spcPts val="600"/>
              </a:spcAft>
            </a:pPr>
            <a:endParaRPr lang="en-US" sz="3600" dirty="0">
              <a:solidFill>
                <a:srgbClr val="FFFFFF"/>
              </a:solidFill>
              <a:latin typeface="+mj-lt"/>
              <a:ea typeface="+mj-ea"/>
              <a:cs typeface="+mj-cs"/>
            </a:endParaRPr>
          </a:p>
        </p:txBody>
      </p:sp>
      <p:pic>
        <p:nvPicPr>
          <p:cNvPr id="7" name="Picture 6">
            <a:extLst>
              <a:ext uri="{FF2B5EF4-FFF2-40B4-BE49-F238E27FC236}">
                <a16:creationId xmlns:a16="http://schemas.microsoft.com/office/drawing/2014/main" xmlns="" id="{99DDB8D9-0BF3-4522-A418-34078A7B643A}"/>
              </a:ext>
            </a:extLst>
          </p:cNvPr>
          <p:cNvPicPr>
            <a:picLocks noChangeAspect="1"/>
          </p:cNvPicPr>
          <p:nvPr/>
        </p:nvPicPr>
        <p:blipFill>
          <a:blip r:embed="rId2"/>
          <a:stretch>
            <a:fillRect/>
          </a:stretch>
        </p:blipFill>
        <p:spPr>
          <a:xfrm>
            <a:off x="757251" y="1954845"/>
            <a:ext cx="3856774" cy="3037209"/>
          </a:xfrm>
          <a:prstGeom prst="rect">
            <a:avLst/>
          </a:prstGeom>
        </p:spPr>
      </p:pic>
      <p:sp>
        <p:nvSpPr>
          <p:cNvPr id="5" name="TextBox 4">
            <a:extLst>
              <a:ext uri="{FF2B5EF4-FFF2-40B4-BE49-F238E27FC236}">
                <a16:creationId xmlns:a16="http://schemas.microsoft.com/office/drawing/2014/main" xmlns="" id="{A7079FFF-B563-43A4-97D7-84207AD52117}"/>
              </a:ext>
            </a:extLst>
          </p:cNvPr>
          <p:cNvSpPr txBox="1"/>
          <p:nvPr/>
        </p:nvSpPr>
        <p:spPr>
          <a:xfrm>
            <a:off x="7181725" y="2837329"/>
            <a:ext cx="4598129" cy="3317938"/>
          </a:xfrm>
          <a:prstGeom prst="rect">
            <a:avLst/>
          </a:prstGeom>
        </p:spPr>
        <p:txBody>
          <a:bodyPr vert="horz" lIns="91440" tIns="45720" rIns="91440" bIns="45720" rtlCol="0" anchor="t">
            <a:normAutofit/>
          </a:bodyPr>
          <a:lstStyle/>
          <a:p>
            <a:pPr>
              <a:lnSpc>
                <a:spcPct val="90000"/>
              </a:lnSpc>
              <a:spcBef>
                <a:spcPts val="1000"/>
              </a:spcBef>
              <a:buClr>
                <a:schemeClr val="accent1"/>
              </a:buClr>
              <a:buSzPct val="80000"/>
              <a:buFont typeface="Wingdings 3" charset="2"/>
              <a:buChar char=""/>
            </a:pPr>
            <a:r>
              <a:rPr lang="pl-PL" dirty="0" smtClean="0">
                <a:solidFill>
                  <a:srgbClr val="FFFFFF"/>
                </a:solidFill>
              </a:rPr>
              <a:t>Czy będzie to sudoku, krzyżówka, układanie puzzli czy też inne gry logiczne ich regularne wykonywanie i rozwiązywanie da Twojemu mózgowi regularny bodziec do ćwiczenia. Rozwiązując łamigłówki angażujesz swój mózg do logicznej pracy i wysiłku umysłowego. Może Ci to również pomóc   w poprawie koncentracji, ponieważ intensywne ćwiczenia umysłowe wymagają skupienia i myślenia, aby osiągnąć w nich cel i sukces.</a:t>
            </a:r>
            <a:endParaRPr lang="pl-PL" dirty="0">
              <a:solidFill>
                <a:srgbClr val="FFFFFF"/>
              </a:solidFill>
            </a:endParaRPr>
          </a:p>
        </p:txBody>
      </p:sp>
    </p:spTree>
    <p:extLst>
      <p:ext uri="{BB962C8B-B14F-4D97-AF65-F5344CB8AC3E}">
        <p14:creationId xmlns:p14="http://schemas.microsoft.com/office/powerpoint/2010/main" val="3064536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EE48278-5AD6-4473-A552-73A6FE9450AB}"/>
              </a:ext>
            </a:extLst>
          </p:cNvPr>
          <p:cNvPicPr>
            <a:picLocks noChangeAspect="1"/>
          </p:cNvPicPr>
          <p:nvPr/>
        </p:nvPicPr>
        <p:blipFill rotWithShape="1">
          <a:blip r:embed="rId2"/>
          <a:srcRect l="7040" r="2798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xmlns="" id="{13606583-4BAA-4B48-9607-8BC6697F9107}"/>
              </a:ext>
            </a:extLst>
          </p:cNvPr>
          <p:cNvSpPr txBox="1"/>
          <p:nvPr/>
        </p:nvSpPr>
        <p:spPr>
          <a:xfrm>
            <a:off x="677333" y="609600"/>
            <a:ext cx="3851123" cy="1320800"/>
          </a:xfrm>
          <a:prstGeom prst="rect">
            <a:avLst/>
          </a:prstGeom>
        </p:spPr>
        <p:txBody>
          <a:bodyPr vert="horz" lIns="91440" tIns="45720" rIns="91440" bIns="45720" rtlCol="0" anchor="t">
            <a:normAutofit/>
          </a:bodyPr>
          <a:lstStyle/>
          <a:p>
            <a:pPr>
              <a:spcBef>
                <a:spcPct val="0"/>
              </a:spcBef>
              <a:spcAft>
                <a:spcPts val="600"/>
              </a:spcAft>
            </a:pPr>
            <a:r>
              <a:rPr lang="en-US" sz="3600" b="1">
                <a:solidFill>
                  <a:schemeClr val="accent1"/>
                </a:solidFill>
                <a:latin typeface="+mj-lt"/>
                <a:ea typeface="+mj-ea"/>
                <a:cs typeface="+mj-cs"/>
              </a:rPr>
              <a:t>2. Pisz częściej</a:t>
            </a:r>
          </a:p>
          <a:p>
            <a:pPr>
              <a:spcBef>
                <a:spcPct val="0"/>
              </a:spcBef>
              <a:spcAft>
                <a:spcPts val="600"/>
              </a:spcAft>
            </a:pPr>
            <a:endParaRPr lang="en-US" sz="3600">
              <a:solidFill>
                <a:schemeClr val="accent1"/>
              </a:solidFill>
              <a:latin typeface="+mj-lt"/>
              <a:ea typeface="+mj-ea"/>
              <a:cs typeface="+mj-cs"/>
            </a:endParaRPr>
          </a:p>
        </p:txBody>
      </p:sp>
      <p:sp>
        <p:nvSpPr>
          <p:cNvPr id="5" name="TextBox 4">
            <a:extLst>
              <a:ext uri="{FF2B5EF4-FFF2-40B4-BE49-F238E27FC236}">
                <a16:creationId xmlns:a16="http://schemas.microsoft.com/office/drawing/2014/main" xmlns="" id="{3A237368-7003-4A36-B5D7-41DA5128F103}"/>
              </a:ext>
            </a:extLst>
          </p:cNvPr>
          <p:cNvSpPr txBox="1"/>
          <p:nvPr/>
        </p:nvSpPr>
        <p:spPr>
          <a:xfrm>
            <a:off x="677334" y="2160589"/>
            <a:ext cx="3655384" cy="3880773"/>
          </a:xfrm>
          <a:prstGeom prst="rect">
            <a:avLst/>
          </a:prstGeom>
        </p:spPr>
        <p:txBody>
          <a:bodyPr vert="horz" lIns="91440" tIns="45720" rIns="91440" bIns="45720" rtlCol="0">
            <a:normAutofit lnSpcReduction="10000"/>
          </a:bodyPr>
          <a:lstStyle/>
          <a:p>
            <a:pPr>
              <a:spcBef>
                <a:spcPts val="1000"/>
              </a:spcBef>
              <a:buClr>
                <a:schemeClr val="accent1"/>
              </a:buClr>
              <a:buSzPct val="80000"/>
              <a:buFont typeface="Wingdings 3" charset="2"/>
              <a:buChar char=""/>
            </a:pPr>
            <a:r>
              <a:rPr lang="pl-PL" dirty="0" smtClean="0">
                <a:solidFill>
                  <a:schemeClr val="tx1">
                    <a:lumMod val="75000"/>
                    <a:lumOff val="25000"/>
                  </a:schemeClr>
                </a:solidFill>
              </a:rPr>
              <a:t>Żyjemy w świecie zdominowanym przez technologie. Na co dzień piszemy głównie korzystając z klawiatury, korzystamy z ekranów dotykowych na tabletach, coraz rzadziej piszemy własnoręcznie korzystając z papieru. Jednak tylko dlatego, że wzrosła popularność komunikacji elektronicznej nie powinieneś zapominać o tradycyjnym pisaniu długopisem, piórem czy ołówkiem na prawdziwym papierze.</a:t>
            </a:r>
            <a:endParaRPr lang="pl-PL" dirty="0">
              <a:solidFill>
                <a:schemeClr val="tx1">
                  <a:lumMod val="75000"/>
                  <a:lumOff val="25000"/>
                </a:schemeClr>
              </a:solidFill>
            </a:endParaRPr>
          </a:p>
        </p:txBody>
      </p:sp>
    </p:spTree>
    <p:extLst>
      <p:ext uri="{BB962C8B-B14F-4D97-AF65-F5344CB8AC3E}">
        <p14:creationId xmlns:p14="http://schemas.microsoft.com/office/powerpoint/2010/main" val="2745786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F2C6BF4-2A0B-4682-9799-DD4AB5466D41}"/>
              </a:ext>
            </a:extLst>
          </p:cNvPr>
          <p:cNvSpPr txBox="1"/>
          <p:nvPr/>
        </p:nvSpPr>
        <p:spPr>
          <a:xfrm>
            <a:off x="5536734" y="609600"/>
            <a:ext cx="3737268" cy="13208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dirty="0" smtClean="0">
                <a:solidFill>
                  <a:schemeClr val="accent1"/>
                </a:solidFill>
                <a:latin typeface="+mj-lt"/>
                <a:ea typeface="+mj-ea"/>
                <a:cs typeface="+mj-cs"/>
              </a:rPr>
              <a:t>3</a:t>
            </a:r>
            <a:r>
              <a:rPr lang="pl-PL" sz="2800" b="1" dirty="0" smtClean="0">
                <a:solidFill>
                  <a:schemeClr val="accent1"/>
                </a:solidFill>
                <a:latin typeface="+mj-lt"/>
                <a:ea typeface="+mj-ea"/>
                <a:cs typeface="+mj-cs"/>
              </a:rPr>
              <a:t>. Ucz się nowych słów i języków obcych</a:t>
            </a:r>
          </a:p>
          <a:p>
            <a:pPr>
              <a:lnSpc>
                <a:spcPct val="90000"/>
              </a:lnSpc>
              <a:spcBef>
                <a:spcPct val="0"/>
              </a:spcBef>
              <a:spcAft>
                <a:spcPts val="600"/>
              </a:spcAft>
            </a:pPr>
            <a:endParaRPr lang="en-US" sz="2800" dirty="0">
              <a:solidFill>
                <a:schemeClr val="accent1"/>
              </a:solidFill>
              <a:latin typeface="+mj-lt"/>
              <a:ea typeface="+mj-ea"/>
              <a:cs typeface="+mj-cs"/>
            </a:endParaRPr>
          </a:p>
        </p:txBody>
      </p:sp>
      <p:sp>
        <p:nvSpPr>
          <p:cNvPr id="5" name="TextBox 4">
            <a:extLst>
              <a:ext uri="{FF2B5EF4-FFF2-40B4-BE49-F238E27FC236}">
                <a16:creationId xmlns:a16="http://schemas.microsoft.com/office/drawing/2014/main" xmlns="" id="{FDE5627E-277D-4475-A8CF-46CFE047CE6B}"/>
              </a:ext>
            </a:extLst>
          </p:cNvPr>
          <p:cNvSpPr txBox="1"/>
          <p:nvPr/>
        </p:nvSpPr>
        <p:spPr>
          <a:xfrm>
            <a:off x="5209563" y="2160589"/>
            <a:ext cx="3942983"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pl-PL" sz="1400" dirty="0" smtClean="0">
                <a:solidFill>
                  <a:schemeClr val="tx1">
                    <a:lumMod val="75000"/>
                    <a:lumOff val="25000"/>
                  </a:schemeClr>
                </a:solidFill>
                <a:latin typeface="Comic Sans MS" panose="030F0702030302020204" pitchFamily="66" charset="0"/>
              </a:rPr>
              <a:t>Doskonałym sposobem na poprawienie swojej pamięci, jak również słownictwa jest codzienne nauczenie się jakiegoś nowego słowa. Poprzez uczenie się i zapamiętywanie nowych słów oraz późniejsze ich używanie, Twój mózg jest bardziej aktywny. Jeszcze większą korzyść w treningu mentalnym przynosi nauka zupełnie nowego języka. Ucz się nowych języków samodzielnie korzystając z dostępnych w Internecie materiałów (możesz np. skorzystać z wspomnianej wcześniej aplikacji </a:t>
            </a:r>
            <a:r>
              <a:rPr lang="pl-PL" sz="1400" b="1" dirty="0" smtClean="0">
                <a:solidFill>
                  <a:schemeClr val="tx1">
                    <a:lumMod val="75000"/>
                    <a:lumOff val="25000"/>
                  </a:schemeClr>
                </a:solidFill>
                <a:latin typeface="Comic Sans MS" panose="030F0702030302020204" pitchFamily="66" charset="0"/>
              </a:rPr>
              <a:t>Memrise</a:t>
            </a:r>
            <a:r>
              <a:rPr lang="pl-PL" sz="1400" dirty="0" smtClean="0">
                <a:solidFill>
                  <a:schemeClr val="tx1">
                    <a:lumMod val="75000"/>
                    <a:lumOff val="25000"/>
                  </a:schemeClr>
                </a:solidFill>
                <a:latin typeface="Comic Sans MS" panose="030F0702030302020204" pitchFamily="66" charset="0"/>
              </a:rPr>
              <a:t>). Jeśli możesz sobie na to pozwolić zapisz się na kurs językowy. Świetnym sposobem jest też podróż do kraju, w którym dany jeżyk jest używany szybciej się w ten sposób nauczysz zanurzając się w kulturze i języku oraz jeszcze lepiej pobudzisz swój mózg do działania.</a:t>
            </a:r>
            <a:endParaRPr lang="pl-PL" sz="1400" dirty="0">
              <a:solidFill>
                <a:schemeClr val="tx1">
                  <a:lumMod val="75000"/>
                  <a:lumOff val="25000"/>
                </a:schemeClr>
              </a:solidFill>
              <a:latin typeface="Comic Sans MS" panose="030F0702030302020204" pitchFamily="66" charset="0"/>
            </a:endParaRPr>
          </a:p>
        </p:txBody>
      </p:sp>
      <p:pic>
        <p:nvPicPr>
          <p:cNvPr id="6" name="Picture 5">
            <a:extLst>
              <a:ext uri="{FF2B5EF4-FFF2-40B4-BE49-F238E27FC236}">
                <a16:creationId xmlns:a16="http://schemas.microsoft.com/office/drawing/2014/main" xmlns="" id="{59A69AC6-98E7-4B3E-ADE7-5771E0E01D53}"/>
              </a:ext>
            </a:extLst>
          </p:cNvPr>
          <p:cNvPicPr>
            <a:picLocks noChangeAspect="1"/>
          </p:cNvPicPr>
          <p:nvPr/>
        </p:nvPicPr>
        <p:blipFill rotWithShape="1">
          <a:blip r:embed="rId2"/>
          <a:srcRect l="26893" r="2394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936427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D58E3EB-B107-4405-A6D7-A8A6F3F8C3FC}"/>
              </a:ext>
            </a:extLst>
          </p:cNvPr>
          <p:cNvPicPr>
            <a:picLocks noChangeAspect="1"/>
          </p:cNvPicPr>
          <p:nvPr/>
        </p:nvPicPr>
        <p:blipFill rotWithShape="1">
          <a:blip r:embed="rId2"/>
          <a:srcRect l="20879" r="2012" b="-2"/>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xmlns="" id="{46A80B1B-88D3-47F8-9315-9365D433CFD6}"/>
              </a:ext>
            </a:extLst>
          </p:cNvPr>
          <p:cNvSpPr txBox="1"/>
          <p:nvPr/>
        </p:nvSpPr>
        <p:spPr>
          <a:xfrm>
            <a:off x="677333" y="609600"/>
            <a:ext cx="3851123" cy="1320800"/>
          </a:xfrm>
          <a:prstGeom prst="rect">
            <a:avLst/>
          </a:prstGeom>
        </p:spPr>
        <p:txBody>
          <a:bodyPr vert="horz" lIns="91440" tIns="45720" rIns="91440" bIns="45720" rtlCol="0" anchor="t">
            <a:normAutofit/>
          </a:bodyPr>
          <a:lstStyle/>
          <a:p>
            <a:pPr>
              <a:spcBef>
                <a:spcPct val="0"/>
              </a:spcBef>
              <a:spcAft>
                <a:spcPts val="600"/>
              </a:spcAft>
            </a:pPr>
            <a:r>
              <a:rPr lang="en-US" sz="3600" b="1" dirty="0">
                <a:solidFill>
                  <a:schemeClr val="accent1"/>
                </a:solidFill>
                <a:latin typeface="+mj-lt"/>
                <a:ea typeface="+mj-ea"/>
                <a:cs typeface="+mj-cs"/>
              </a:rPr>
              <a:t>4. </a:t>
            </a:r>
            <a:r>
              <a:rPr lang="en-US" sz="3600" b="1" dirty="0">
                <a:solidFill>
                  <a:schemeClr val="accent1"/>
                </a:solidFill>
                <a:latin typeface="Comic Sans MS" panose="030F0702030302020204" pitchFamily="66" charset="0"/>
                <a:ea typeface="+mj-ea"/>
                <a:cs typeface="+mj-cs"/>
              </a:rPr>
              <a:t>Więcej</a:t>
            </a:r>
            <a:r>
              <a:rPr lang="en-US" sz="3600" b="1" dirty="0">
                <a:solidFill>
                  <a:schemeClr val="accent1"/>
                </a:solidFill>
                <a:latin typeface="+mj-lt"/>
                <a:ea typeface="+mj-ea"/>
                <a:cs typeface="+mj-cs"/>
              </a:rPr>
              <a:t> czytaj</a:t>
            </a:r>
          </a:p>
        </p:txBody>
      </p:sp>
      <p:sp>
        <p:nvSpPr>
          <p:cNvPr id="5" name="TextBox 4">
            <a:extLst>
              <a:ext uri="{FF2B5EF4-FFF2-40B4-BE49-F238E27FC236}">
                <a16:creationId xmlns:a16="http://schemas.microsoft.com/office/drawing/2014/main" xmlns="" id="{75327EED-8335-4853-AADF-ECBBE1FC7B22}"/>
              </a:ext>
            </a:extLst>
          </p:cNvPr>
          <p:cNvSpPr txBox="1"/>
          <p:nvPr/>
        </p:nvSpPr>
        <p:spPr>
          <a:xfrm>
            <a:off x="677334" y="2160589"/>
            <a:ext cx="3168273" cy="3880773"/>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buFont typeface="Wingdings 3" charset="2"/>
              <a:buChar char=""/>
            </a:pPr>
            <a:r>
              <a:rPr lang="pl-PL" dirty="0" smtClean="0">
                <a:solidFill>
                  <a:schemeClr val="tx1">
                    <a:lumMod val="75000"/>
                    <a:lumOff val="25000"/>
                  </a:schemeClr>
                </a:solidFill>
                <a:latin typeface="Comic Sans MS" panose="030F0702030302020204" pitchFamily="66" charset="0"/>
              </a:rPr>
              <a:t>Stałe pobudzanie mózgu do działania, angażowanie go       i koncentrowanie się  odgrywa ogromną rolę w zachowaniu bystrości umysłu  i zdrowia psychicznego. Świetnym sposobem, aby Twój mózg miał się lepiej jest włączenie do swoich codziennych nawyków regularnego czytania. Ważne jest też, abyś czytał różne rodzaje treści, z różnych źródeł i obszarów tematycznych. Różne rodzaje materiałów do czytania mogą działać na rożne części Twojego mózgu.</a:t>
            </a:r>
            <a:endParaRPr lang="pl-PL" dirty="0">
              <a:solidFill>
                <a:schemeClr val="tx1">
                  <a:lumMod val="75000"/>
                  <a:lumOff val="25000"/>
                </a:schemeClr>
              </a:solidFill>
              <a:latin typeface="Comic Sans MS" panose="030F0702030302020204" pitchFamily="66" charset="0"/>
            </a:endParaRPr>
          </a:p>
        </p:txBody>
      </p:sp>
    </p:spTree>
    <p:extLst>
      <p:ext uri="{BB962C8B-B14F-4D97-AF65-F5344CB8AC3E}">
        <p14:creationId xmlns:p14="http://schemas.microsoft.com/office/powerpoint/2010/main" val="4211291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9F4444CE-BC8D-4D61-B303-4C05614E6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2423CA5-E2E1-4789-B759-9906C1C940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xmlns="" id="{73772B81-181F-48B7-8826-4D9686D15D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xmlns="" id="{DC008F4A-7953-4238-9751-084F16315035}"/>
              </a:ext>
            </a:extLst>
          </p:cNvPr>
          <p:cNvSpPr txBox="1"/>
          <p:nvPr/>
        </p:nvSpPr>
        <p:spPr>
          <a:xfrm>
            <a:off x="673754" y="643467"/>
            <a:ext cx="4203045" cy="13756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dirty="0">
                <a:solidFill>
                  <a:schemeClr val="bg1"/>
                </a:solidFill>
                <a:latin typeface="+mj-lt"/>
                <a:ea typeface="+mj-ea"/>
                <a:cs typeface="+mj-cs"/>
              </a:rPr>
              <a:t>5. </a:t>
            </a:r>
            <a:r>
              <a:rPr lang="pl-PL" sz="3100" b="1" dirty="0" smtClean="0">
                <a:solidFill>
                  <a:schemeClr val="bg1"/>
                </a:solidFill>
                <a:latin typeface="+mj-lt"/>
                <a:ea typeface="+mj-ea"/>
                <a:cs typeface="+mj-cs"/>
              </a:rPr>
              <a:t>Utrzymuj kontakty towarzyskie</a:t>
            </a:r>
          </a:p>
          <a:p>
            <a:pPr>
              <a:lnSpc>
                <a:spcPct val="90000"/>
              </a:lnSpc>
              <a:spcBef>
                <a:spcPct val="0"/>
              </a:spcBef>
              <a:spcAft>
                <a:spcPts val="600"/>
              </a:spcAft>
            </a:pPr>
            <a:endParaRPr lang="pl-PL" sz="3100" dirty="0">
              <a:solidFill>
                <a:schemeClr val="bg1"/>
              </a:solidFill>
              <a:latin typeface="+mj-lt"/>
              <a:ea typeface="+mj-ea"/>
              <a:cs typeface="+mj-cs"/>
            </a:endParaRPr>
          </a:p>
        </p:txBody>
      </p:sp>
      <p:sp>
        <p:nvSpPr>
          <p:cNvPr id="5" name="TextBox 4">
            <a:extLst>
              <a:ext uri="{FF2B5EF4-FFF2-40B4-BE49-F238E27FC236}">
                <a16:creationId xmlns:a16="http://schemas.microsoft.com/office/drawing/2014/main" xmlns="" id="{7FFA9BEE-59C2-4E37-82FB-49EBA59AB9B8}"/>
              </a:ext>
            </a:extLst>
          </p:cNvPr>
          <p:cNvSpPr txBox="1"/>
          <p:nvPr/>
        </p:nvSpPr>
        <p:spPr>
          <a:xfrm>
            <a:off x="673754" y="2160590"/>
            <a:ext cx="3973943" cy="3440110"/>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pl-PL" sz="1400" dirty="0" smtClean="0">
                <a:solidFill>
                  <a:schemeClr val="bg1"/>
                </a:solidFill>
              </a:rPr>
              <a:t>Jeśli Twoja komunikacja z innymi sprowadza się głównie do komunikacji elektronicznej przez email, social media i inne komunikatory powinieneś to zmieniać, aby poprawić sprawność swojego mózgu. Zwiększ swoją aktywność społeczną w realnym świecie. Nic tak nie poprawia funkcji mózgu i skupienia jak szczera rozmowa twarzą w twarze z drugim człowiekiem. Ponadto budowanie dobrych relacji i poszerzanie swojej sieci kontaktów może Ci również pomóc w osiąganiu swoich celów i zwiększeniu Twoich szans na sukces     w życiu. Nie bądź samotną wyspą, wyjdź do ludzie, rozmawiaj dziel się swoimi doświadczeniami, nie tylko pobudzi to Twój mózg do działania, a wpłynie również pozytywnie na Twoje samopoczucie.</a:t>
            </a:r>
            <a:endParaRPr lang="pl-PL" sz="1400" dirty="0">
              <a:solidFill>
                <a:schemeClr val="bg1"/>
              </a:solidFill>
            </a:endParaRPr>
          </a:p>
        </p:txBody>
      </p:sp>
      <p:pic>
        <p:nvPicPr>
          <p:cNvPr id="7" name="Picture 6">
            <a:extLst>
              <a:ext uri="{FF2B5EF4-FFF2-40B4-BE49-F238E27FC236}">
                <a16:creationId xmlns:a16="http://schemas.microsoft.com/office/drawing/2014/main" xmlns="" id="{5A147BD0-6360-4CEE-ABFA-3A691913FA8F}"/>
              </a:ext>
            </a:extLst>
          </p:cNvPr>
          <p:cNvPicPr>
            <a:picLocks noChangeAspect="1"/>
          </p:cNvPicPr>
          <p:nvPr/>
        </p:nvPicPr>
        <p:blipFill>
          <a:blip r:embed="rId2"/>
          <a:stretch>
            <a:fillRect/>
          </a:stretch>
        </p:blipFill>
        <p:spPr>
          <a:xfrm>
            <a:off x="6096001" y="1493929"/>
            <a:ext cx="5143500" cy="3857626"/>
          </a:xfrm>
          <a:prstGeom prst="rect">
            <a:avLst/>
          </a:prstGeom>
        </p:spPr>
      </p:pic>
      <p:sp>
        <p:nvSpPr>
          <p:cNvPr id="18" name="Isosceles Triangle 17">
            <a:extLst>
              <a:ext uri="{FF2B5EF4-FFF2-40B4-BE49-F238E27FC236}">
                <a16:creationId xmlns:a16="http://schemas.microsoft.com/office/drawing/2014/main" xmlns="" id="{B2205F6E-03C6-4E92-877C-E2482F6599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540058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5377FED-A7C4-4A87-A3F8-91B2111C5452}"/>
              </a:ext>
            </a:extLst>
          </p:cNvPr>
          <p:cNvSpPr txBox="1"/>
          <p:nvPr/>
        </p:nvSpPr>
        <p:spPr>
          <a:xfrm>
            <a:off x="689113" y="410818"/>
            <a:ext cx="8560904" cy="954107"/>
          </a:xfrm>
          <a:prstGeom prst="rect">
            <a:avLst/>
          </a:prstGeom>
          <a:noFill/>
        </p:spPr>
        <p:txBody>
          <a:bodyPr wrap="square" rtlCol="0">
            <a:spAutoFit/>
          </a:bodyPr>
          <a:lstStyle/>
          <a:p>
            <a:r>
              <a:rPr lang="pl-PL" sz="2800" b="1">
                <a:latin typeface="Comic Sans MS" panose="030F0702030302020204" pitchFamily="66" charset="0"/>
              </a:rPr>
              <a:t>6. Próbuj nowych rzeczy i oderwij się od rutyny</a:t>
            </a:r>
          </a:p>
          <a:p>
            <a:endParaRPr lang="pl-PL" sz="2800" dirty="0">
              <a:latin typeface="Comic Sans MS" panose="030F0702030302020204" pitchFamily="66" charset="0"/>
            </a:endParaRPr>
          </a:p>
        </p:txBody>
      </p:sp>
      <p:sp>
        <p:nvSpPr>
          <p:cNvPr id="5" name="TextBox 4">
            <a:extLst>
              <a:ext uri="{FF2B5EF4-FFF2-40B4-BE49-F238E27FC236}">
                <a16:creationId xmlns:a16="http://schemas.microsoft.com/office/drawing/2014/main" xmlns="" id="{0AE618B0-207C-4903-B2C6-11606B47A8FF}"/>
              </a:ext>
            </a:extLst>
          </p:cNvPr>
          <p:cNvSpPr txBox="1"/>
          <p:nvPr/>
        </p:nvSpPr>
        <p:spPr>
          <a:xfrm>
            <a:off x="689113" y="1497496"/>
            <a:ext cx="8905461" cy="3785652"/>
          </a:xfrm>
          <a:prstGeom prst="rect">
            <a:avLst/>
          </a:prstGeom>
          <a:noFill/>
        </p:spPr>
        <p:txBody>
          <a:bodyPr wrap="square" rtlCol="0">
            <a:spAutoFit/>
          </a:bodyPr>
          <a:lstStyle/>
          <a:p>
            <a:r>
              <a:rPr lang="pl-PL" sz="2000" dirty="0">
                <a:latin typeface="Comic Sans MS" panose="030F0702030302020204" pitchFamily="66" charset="0"/>
              </a:rPr>
              <a:t>Staraj się każdego dnia próbować i doświadczać czegoś co do tej pory nie robiłeś. Może być to coś tak prostego jak zjedzenie jakieś nowej potrawy, której jeszcze nigdy nie kosztowałeś. Jeśli do chwili obecnej nie gotowałeś samodzielnie, może czas zacząć. Podczas gdy codzienne nawyki nam pomagają i ułatwiają wykonywanie z powodzeniem pewnych czynności </a:t>
            </a:r>
            <a:r>
              <a:rPr lang="pl-PL" sz="2000" dirty="0" smtClean="0">
                <a:latin typeface="Comic Sans MS" panose="030F0702030302020204" pitchFamily="66" charset="0"/>
              </a:rPr>
              <a:t> i </a:t>
            </a:r>
            <a:r>
              <a:rPr lang="pl-PL" sz="2000" dirty="0">
                <a:latin typeface="Comic Sans MS" panose="030F0702030302020204" pitchFamily="66" charset="0"/>
              </a:rPr>
              <a:t>realizacji codziennych zadań, włączają też niestety w naszym mózgu często funkcję „autopilota”. Ten brak myślenia, odtwarzanie tych samych czynności, może powodować, że nasz mózg jest mniej stymulowany </a:t>
            </a:r>
            <a:r>
              <a:rPr lang="pl-PL" sz="2000" dirty="0" smtClean="0">
                <a:latin typeface="Comic Sans MS" panose="030F0702030302020204" pitchFamily="66" charset="0"/>
              </a:rPr>
              <a:t>           i </a:t>
            </a:r>
            <a:r>
              <a:rPr lang="pl-PL" sz="2000" dirty="0">
                <a:latin typeface="Comic Sans MS" panose="030F0702030302020204" pitchFamily="66" charset="0"/>
              </a:rPr>
              <a:t>zaangażowany, co pogardza jego działanie i negatywnie wpływa na jego funkcjonowanie. Jeśli każdego dnia idziesz do pracy tą samą drogą i tym samym autobusem, zmień trasę pojedź inną drogą. Wprowadzaj zmiany, testuj, doświadczaj.</a:t>
            </a:r>
          </a:p>
        </p:txBody>
      </p:sp>
    </p:spTree>
    <p:extLst>
      <p:ext uri="{BB962C8B-B14F-4D97-AF65-F5344CB8AC3E}">
        <p14:creationId xmlns:p14="http://schemas.microsoft.com/office/powerpoint/2010/main" val="2747321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52A3BA3-623A-46D3-A7E4-C087A0533805}"/>
              </a:ext>
            </a:extLst>
          </p:cNvPr>
          <p:cNvPicPr>
            <a:picLocks noChangeAspect="1"/>
          </p:cNvPicPr>
          <p:nvPr/>
        </p:nvPicPr>
        <p:blipFill rotWithShape="1">
          <a:blip r:embed="rId2"/>
          <a:srcRect l="16936" r="9133"/>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extBox 3">
            <a:extLst>
              <a:ext uri="{FF2B5EF4-FFF2-40B4-BE49-F238E27FC236}">
                <a16:creationId xmlns:a16="http://schemas.microsoft.com/office/drawing/2014/main" xmlns="" id="{77AF40CB-FA54-49F3-A9C0-49CEDF3B0D95}"/>
              </a:ext>
            </a:extLst>
          </p:cNvPr>
          <p:cNvSpPr txBox="1"/>
          <p:nvPr/>
        </p:nvSpPr>
        <p:spPr>
          <a:xfrm>
            <a:off x="374207" y="656492"/>
            <a:ext cx="4457375" cy="13208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100" b="1" dirty="0">
                <a:solidFill>
                  <a:schemeClr val="accent1"/>
                </a:solidFill>
                <a:latin typeface="Comic Sans MS" panose="030F0702030302020204" pitchFamily="66" charset="0"/>
                <a:ea typeface="+mj-ea"/>
                <a:cs typeface="+mj-cs"/>
              </a:rPr>
              <a:t>7. </a:t>
            </a:r>
            <a:r>
              <a:rPr lang="pl-PL" sz="3100" b="1" dirty="0" smtClean="0">
                <a:solidFill>
                  <a:schemeClr val="accent1"/>
                </a:solidFill>
                <a:latin typeface="Comic Sans MS" panose="030F0702030302020204" pitchFamily="66" charset="0"/>
                <a:ea typeface="+mj-ea"/>
                <a:cs typeface="+mj-cs"/>
              </a:rPr>
              <a:t>Rób więcej rzeczy, które lubisz</a:t>
            </a:r>
          </a:p>
          <a:p>
            <a:pPr>
              <a:lnSpc>
                <a:spcPct val="90000"/>
              </a:lnSpc>
              <a:spcBef>
                <a:spcPct val="0"/>
              </a:spcBef>
              <a:spcAft>
                <a:spcPts val="600"/>
              </a:spcAft>
            </a:pPr>
            <a:endParaRPr lang="en-US" sz="3100" b="1" dirty="0">
              <a:solidFill>
                <a:schemeClr val="accent1"/>
              </a:solidFill>
              <a:latin typeface="Comic Sans MS" panose="030F0702030302020204" pitchFamily="66" charset="0"/>
              <a:ea typeface="+mj-ea"/>
              <a:cs typeface="+mj-cs"/>
            </a:endParaRPr>
          </a:p>
        </p:txBody>
      </p:sp>
      <p:sp>
        <p:nvSpPr>
          <p:cNvPr id="5" name="TextBox 4">
            <a:extLst>
              <a:ext uri="{FF2B5EF4-FFF2-40B4-BE49-F238E27FC236}">
                <a16:creationId xmlns:a16="http://schemas.microsoft.com/office/drawing/2014/main" xmlns="" id="{92C887FE-0434-44D8-A7CF-A70ADEA3D596}"/>
              </a:ext>
            </a:extLst>
          </p:cNvPr>
          <p:cNvSpPr txBox="1"/>
          <p:nvPr/>
        </p:nvSpPr>
        <p:spPr>
          <a:xfrm>
            <a:off x="677334" y="2160589"/>
            <a:ext cx="3851122"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pl-PL" dirty="0" smtClean="0">
                <a:solidFill>
                  <a:schemeClr val="tx1">
                    <a:lumMod val="75000"/>
                    <a:lumOff val="25000"/>
                  </a:schemeClr>
                </a:solidFill>
                <a:latin typeface="Comic Sans MS" panose="030F0702030302020204" pitchFamily="66" charset="0"/>
              </a:rPr>
              <a:t>Angażowanie się w zajęcia, które nam się paodobają i angażują nas mentalnie może być świetnym ćwiczeniem dla naszego mózgu. Jeśli masz jakieś hobby lubisz grać na jakimś instrumencie, malujesz szydełkujesz, uprawiasz sport to częściej jeśli możesz nawet każdego dnia.</a:t>
            </a:r>
            <a:endParaRPr lang="pl-PL" dirty="0">
              <a:solidFill>
                <a:schemeClr val="tx1">
                  <a:lumMod val="75000"/>
                  <a:lumOff val="25000"/>
                </a:schemeClr>
              </a:solidFill>
              <a:latin typeface="Comic Sans MS" panose="030F0702030302020204" pitchFamily="66" charset="0"/>
            </a:endParaRPr>
          </a:p>
        </p:txBody>
      </p:sp>
    </p:spTree>
    <p:extLst>
      <p:ext uri="{BB962C8B-B14F-4D97-AF65-F5344CB8AC3E}">
        <p14:creationId xmlns:p14="http://schemas.microsoft.com/office/powerpoint/2010/main" val="1141557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2FCAB65-8493-45FC-8DDD-016F9C7D6EC7}"/>
              </a:ext>
            </a:extLst>
          </p:cNvPr>
          <p:cNvSpPr txBox="1"/>
          <p:nvPr/>
        </p:nvSpPr>
        <p:spPr>
          <a:xfrm>
            <a:off x="677334" y="609600"/>
            <a:ext cx="8596668" cy="1320800"/>
          </a:xfrm>
          <a:prstGeom prst="rect">
            <a:avLst/>
          </a:prstGeom>
        </p:spPr>
        <p:txBody>
          <a:bodyPr vert="horz" lIns="91440" tIns="45720" rIns="91440" bIns="45720" rtlCol="0" anchor="t">
            <a:normAutofit/>
          </a:bodyPr>
          <a:lstStyle/>
          <a:p>
            <a:pPr>
              <a:spcBef>
                <a:spcPct val="0"/>
              </a:spcBef>
              <a:spcAft>
                <a:spcPts val="600"/>
              </a:spcAft>
            </a:pPr>
            <a:r>
              <a:rPr lang="en-US" sz="3600" b="1" dirty="0">
                <a:solidFill>
                  <a:schemeClr val="accent1"/>
                </a:solidFill>
                <a:latin typeface="Comic Sans MS" panose="030F0702030302020204" pitchFamily="66" charset="0"/>
                <a:ea typeface="+mj-ea"/>
                <a:cs typeface="+mj-cs"/>
              </a:rPr>
              <a:t>8. </a:t>
            </a:r>
            <a:r>
              <a:rPr lang="pl-PL" sz="3600" b="1" dirty="0" smtClean="0">
                <a:solidFill>
                  <a:schemeClr val="accent1"/>
                </a:solidFill>
                <a:latin typeface="Comic Sans MS" panose="030F0702030302020204" pitchFamily="66" charset="0"/>
                <a:ea typeface="+mj-ea"/>
                <a:cs typeface="+mj-cs"/>
              </a:rPr>
              <a:t>Bądź bardziej świadomy tego co robisz</a:t>
            </a:r>
          </a:p>
          <a:p>
            <a:pPr>
              <a:spcBef>
                <a:spcPct val="0"/>
              </a:spcBef>
              <a:spcAft>
                <a:spcPts val="600"/>
              </a:spcAft>
            </a:pPr>
            <a:endParaRPr lang="en-US" sz="3600" dirty="0">
              <a:solidFill>
                <a:schemeClr val="accent1"/>
              </a:solidFill>
              <a:latin typeface="Comic Sans MS" panose="030F0702030302020204" pitchFamily="66" charset="0"/>
              <a:ea typeface="+mj-ea"/>
              <a:cs typeface="+mj-cs"/>
            </a:endParaRPr>
          </a:p>
        </p:txBody>
      </p:sp>
      <p:sp>
        <p:nvSpPr>
          <p:cNvPr id="5" name="TextBox 4">
            <a:extLst>
              <a:ext uri="{FF2B5EF4-FFF2-40B4-BE49-F238E27FC236}">
                <a16:creationId xmlns:a16="http://schemas.microsoft.com/office/drawing/2014/main" xmlns="" id="{37CCBC02-D63B-45D2-9DBE-319A2F947848}"/>
              </a:ext>
            </a:extLst>
          </p:cNvPr>
          <p:cNvSpPr txBox="1"/>
          <p:nvPr/>
        </p:nvSpPr>
        <p:spPr>
          <a:xfrm>
            <a:off x="6319196" y="1270000"/>
            <a:ext cx="3761870" cy="3880773"/>
          </a:xfrm>
          <a:prstGeom prst="rect">
            <a:avLst/>
          </a:prstGeom>
        </p:spPr>
        <p:txBody>
          <a:bodyPr vert="horz" lIns="91440" tIns="45720" rIns="91440" bIns="45720" rtlCol="0">
            <a:noAutofit/>
          </a:bodyPr>
          <a:lstStyle/>
          <a:p>
            <a:pPr>
              <a:lnSpc>
                <a:spcPct val="90000"/>
              </a:lnSpc>
              <a:spcBef>
                <a:spcPts val="1000"/>
              </a:spcBef>
              <a:buClr>
                <a:schemeClr val="accent1"/>
              </a:buClr>
              <a:buSzPct val="80000"/>
              <a:buFont typeface="Wingdings 3" charset="2"/>
              <a:buChar char=""/>
            </a:pPr>
            <a:r>
              <a:rPr lang="pl-PL" sz="1600" dirty="0" smtClean="0">
                <a:solidFill>
                  <a:schemeClr val="tx1">
                    <a:lumMod val="75000"/>
                    <a:lumOff val="25000"/>
                  </a:schemeClr>
                </a:solidFill>
                <a:latin typeface="Comic Sans MS" panose="030F0702030302020204" pitchFamily="66" charset="0"/>
              </a:rPr>
              <a:t>Robimy wiele rzeczy przez cały dzień bez większego myślenia o nich. Obejmuje to codzienne czynności jak mycie zębów, robienia śniadania,  wzięcie prysznica, czy oglądanie telewizji oraz inne czynności. Chociaż takie automatyczne działanie może teoretycznie oszczędzać nam czas     i odciążać nas od myślenia, w efekcie tracimy ten czas, a moglibyśmy wykorzystać go do zwiększenia naszych funkcji poznawczych. Zamiast po prostu wykonywać             i odtwarzać te same czynności            i ruchy, żyj bardziej uważnie, będąc świadomym tego, co robisz, gdy to wykonujesz. Korzyścią jest sposób przeżywania chwil, bez względu na to czy będą to chwile, które uważasz za wyjątkowe lub zupełnie zwykłe. Będąc tu i teraz głębiej odbierzesz to co się dzieje wokół Ciebie, skorzysta na tym również Twój mózg.</a:t>
            </a:r>
            <a:endParaRPr lang="pl-PL" sz="1600" dirty="0">
              <a:solidFill>
                <a:schemeClr val="tx1">
                  <a:lumMod val="75000"/>
                  <a:lumOff val="25000"/>
                </a:schemeClr>
              </a:solidFill>
              <a:latin typeface="Comic Sans MS" panose="030F0702030302020204" pitchFamily="66" charset="0"/>
            </a:endParaRPr>
          </a:p>
        </p:txBody>
      </p:sp>
      <p:pic>
        <p:nvPicPr>
          <p:cNvPr id="6" name="Picture 5">
            <a:extLst>
              <a:ext uri="{FF2B5EF4-FFF2-40B4-BE49-F238E27FC236}">
                <a16:creationId xmlns:a16="http://schemas.microsoft.com/office/drawing/2014/main" xmlns="" id="{4AD36D5F-53B7-47FF-A994-FA926FE0B1EE}"/>
              </a:ext>
            </a:extLst>
          </p:cNvPr>
          <p:cNvPicPr>
            <a:picLocks noChangeAspect="1"/>
          </p:cNvPicPr>
          <p:nvPr/>
        </p:nvPicPr>
        <p:blipFill rotWithShape="1">
          <a:blip r:embed="rId2"/>
          <a:srcRect l="16454" r="17542" b="2"/>
          <a:stretch/>
        </p:blipFill>
        <p:spPr>
          <a:xfrm>
            <a:off x="677334" y="2159331"/>
            <a:ext cx="5423429" cy="3882362"/>
          </a:xfrm>
          <a:prstGeom prst="rect">
            <a:avLst/>
          </a:prstGeom>
        </p:spPr>
      </p:pic>
    </p:spTree>
    <p:extLst>
      <p:ext uri="{BB962C8B-B14F-4D97-AF65-F5344CB8AC3E}">
        <p14:creationId xmlns:p14="http://schemas.microsoft.com/office/powerpoint/2010/main" val="1686496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ole tekstowe 1"/>
          <p:cNvSpPr txBox="1"/>
          <p:nvPr/>
        </p:nvSpPr>
        <p:spPr>
          <a:xfrm>
            <a:off x="1862983" y="487110"/>
            <a:ext cx="8050138" cy="707886"/>
          </a:xfrm>
          <a:prstGeom prst="rect">
            <a:avLst/>
          </a:prstGeom>
          <a:noFill/>
        </p:spPr>
        <p:txBody>
          <a:bodyPr wrap="square" rtlCol="0">
            <a:spAutoFit/>
          </a:bodyPr>
          <a:lstStyle/>
          <a:p>
            <a:endParaRPr lang="pl-PL" sz="4000" dirty="0">
              <a:latin typeface="Comic Sans MS" panose="030F0702030302020204" pitchFamily="66" charset="0"/>
            </a:endParaRPr>
          </a:p>
        </p:txBody>
      </p:sp>
      <p:sp>
        <p:nvSpPr>
          <p:cNvPr id="3" name="pole tekstowe 2"/>
          <p:cNvSpPr txBox="1"/>
          <p:nvPr/>
        </p:nvSpPr>
        <p:spPr>
          <a:xfrm>
            <a:off x="2068082" y="717846"/>
            <a:ext cx="6076060" cy="707886"/>
          </a:xfrm>
          <a:prstGeom prst="rect">
            <a:avLst/>
          </a:prstGeom>
          <a:noFill/>
        </p:spPr>
        <p:txBody>
          <a:bodyPr wrap="square" rtlCol="0">
            <a:spAutoFit/>
          </a:bodyPr>
          <a:lstStyle/>
          <a:p>
            <a:pPr algn="ctr"/>
            <a:r>
              <a:rPr lang="pl-PL" sz="4000" b="1" dirty="0" smtClean="0">
                <a:solidFill>
                  <a:schemeClr val="accent2">
                    <a:lumMod val="60000"/>
                    <a:lumOff val="40000"/>
                  </a:schemeClr>
                </a:solidFill>
                <a:latin typeface="Comic Sans MS" panose="030F0702030302020204" pitchFamily="66" charset="0"/>
              </a:rPr>
              <a:t>9. Iluzje optyczne</a:t>
            </a:r>
            <a:endParaRPr lang="pl-PL" sz="4000" b="1" dirty="0">
              <a:solidFill>
                <a:schemeClr val="accent2">
                  <a:lumMod val="60000"/>
                  <a:lumOff val="40000"/>
                </a:schemeClr>
              </a:solidFill>
              <a:latin typeface="Comic Sans MS" panose="030F0702030302020204" pitchFamily="66" charset="0"/>
            </a:endParaRPr>
          </a:p>
        </p:txBody>
      </p:sp>
      <p:pic>
        <p:nvPicPr>
          <p:cNvPr id="1026" name="Picture 2" descr="Znalezione obrazy dla zapytania iluzje optyczn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870103"/>
            <a:ext cx="2068082" cy="2757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nalezione obrazy dla zapytania iluzje optyczn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13503" y="2227928"/>
            <a:ext cx="2399618" cy="2399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Znalezione obrazy dla zapytania iluzje optyczn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43584" y="2535250"/>
            <a:ext cx="2615370" cy="209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7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88C9B83F-64CD-41C1-925F-A08801FFD0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xmlns="" id="{E1655065-0BD7-4422-BEC0-4401E998090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12">
              <a:extLst>
                <a:ext uri="{FF2B5EF4-FFF2-40B4-BE49-F238E27FC236}">
                  <a16:creationId xmlns:a16="http://schemas.microsoft.com/office/drawing/2014/main" xmlns="" id="{4DDD90AC-ABEC-4A76-9C9C-AD0A5F8FC7F2}"/>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Rectangle 23">
              <a:extLst>
                <a:ext uri="{FF2B5EF4-FFF2-40B4-BE49-F238E27FC236}">
                  <a16:creationId xmlns:a16="http://schemas.microsoft.com/office/drawing/2014/main" xmlns="" id="{21A8AFEF-EC50-4C0B-9C64-814B76C820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xmlns="" id="{CAFAA800-E117-4357-84E4-56B63EA03E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15">
              <a:extLst>
                <a:ext uri="{FF2B5EF4-FFF2-40B4-BE49-F238E27FC236}">
                  <a16:creationId xmlns:a16="http://schemas.microsoft.com/office/drawing/2014/main" xmlns="" id="{8DDFC9F4-3B45-402D-8AD7-60B3F08ED7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xmlns="" id="{F26A0854-FBE4-4587-B349-06BE192BD7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xmlns="" id="{54A9C4C6-FF7D-470E-BFCA-CE4F60A1F0A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xmlns="" id="{B1721EA8-4871-45D4-B78F-AE805A3004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19">
              <a:extLst>
                <a:ext uri="{FF2B5EF4-FFF2-40B4-BE49-F238E27FC236}">
                  <a16:creationId xmlns:a16="http://schemas.microsoft.com/office/drawing/2014/main" xmlns="" id="{E5763971-E3A3-45C6-9BA8-2E032C7A55E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xmlns="" id="{32752E94-0E01-4AF5-A43A-F2FAD8737C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xmlns="" id="{0D1BAFA8-B8A9-4140-AC95-7359709F710D}"/>
              </a:ext>
            </a:extLst>
          </p:cNvPr>
          <p:cNvPicPr>
            <a:picLocks noChangeAspect="1"/>
          </p:cNvPicPr>
          <p:nvPr/>
        </p:nvPicPr>
        <p:blipFill rotWithShape="1">
          <a:blip r:embed="rId2"/>
          <a:srcRect l="9091" t="4866" b="14920"/>
          <a:stretch/>
        </p:blipFill>
        <p:spPr>
          <a:xfrm>
            <a:off x="1" y="10"/>
            <a:ext cx="12191999" cy="6857990"/>
          </a:xfrm>
          <a:prstGeom prst="rect">
            <a:avLst/>
          </a:prstGeom>
        </p:spPr>
      </p:pic>
      <p:sp>
        <p:nvSpPr>
          <p:cNvPr id="23" name="Isosceles Triangle 22">
            <a:extLst>
              <a:ext uri="{FF2B5EF4-FFF2-40B4-BE49-F238E27FC236}">
                <a16:creationId xmlns:a16="http://schemas.microsoft.com/office/drawing/2014/main" xmlns="" id="{3559A5F2-8BE0-4998-A1E4-1B145465A9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Parallelogram 24">
            <a:extLst>
              <a:ext uri="{FF2B5EF4-FFF2-40B4-BE49-F238E27FC236}">
                <a16:creationId xmlns:a16="http://schemas.microsoft.com/office/drawing/2014/main" xmlns="" id="{3A6596D4-D53C-424F-9F16-CC8686C079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xmlns="" id="{81BB890B-70D4-42FE-A599-6AEF1A42D97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3842D646-B58C-43C8-8152-01BC782B72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xmlns="" id="{9772CABD-4211-42AA-B349-D4002E52F1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xmlns="" id="{BBD91630-4DBA-4294-8016-FEB5C3B0C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xmlns="" id="{E67D1587-504D-41BC-9D48-B61257BFBC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xmlns="" id="{677D0EE5-5B11-42C4-AD89-4461FD0282AA}"/>
              </a:ext>
            </a:extLst>
          </p:cNvPr>
          <p:cNvSpPr txBox="1"/>
          <p:nvPr/>
        </p:nvSpPr>
        <p:spPr>
          <a:xfrm>
            <a:off x="4704200" y="1678665"/>
            <a:ext cx="4569803" cy="2369131"/>
          </a:xfrm>
          <a:prstGeom prst="rect">
            <a:avLst/>
          </a:prstGeom>
        </p:spPr>
        <p:txBody>
          <a:bodyPr vert="horz" lIns="91440" tIns="45720" rIns="91440" bIns="45720" rtlCol="0" anchor="b">
            <a:normAutofit/>
          </a:bodyPr>
          <a:lstStyle/>
          <a:p>
            <a:pPr algn="r">
              <a:spcBef>
                <a:spcPct val="0"/>
              </a:spcBef>
              <a:spcAft>
                <a:spcPts val="600"/>
              </a:spcAft>
            </a:pPr>
            <a:endParaRPr lang="en-US" sz="5400" dirty="0">
              <a:solidFill>
                <a:schemeClr val="accent1"/>
              </a:solidFill>
              <a:latin typeface="+mj-lt"/>
              <a:ea typeface="+mj-ea"/>
              <a:cs typeface="+mj-cs"/>
            </a:endParaRPr>
          </a:p>
        </p:txBody>
      </p:sp>
      <p:sp>
        <p:nvSpPr>
          <p:cNvPr id="37" name="Rectangle 27">
            <a:extLst>
              <a:ext uri="{FF2B5EF4-FFF2-40B4-BE49-F238E27FC236}">
                <a16:creationId xmlns:a16="http://schemas.microsoft.com/office/drawing/2014/main" xmlns="" id="{8765DD1A-F044-4DE7-8A9B-7C30DC85A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xmlns="" id="{2FE2170D-72D6-48A8-8E9A-BFF3BF03D0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9">
            <a:extLst>
              <a:ext uri="{FF2B5EF4-FFF2-40B4-BE49-F238E27FC236}">
                <a16:creationId xmlns:a16="http://schemas.microsoft.com/office/drawing/2014/main" xmlns="" id="{01D19436-094D-463D-AFEA-870FDBD037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xmlns="" id="{9A2DE6E0-967C-4C58-8558-EC08F1138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pole tekstowe 1"/>
          <p:cNvSpPr txBox="1"/>
          <p:nvPr/>
        </p:nvSpPr>
        <p:spPr>
          <a:xfrm>
            <a:off x="5093293" y="1678665"/>
            <a:ext cx="4088183" cy="954107"/>
          </a:xfrm>
          <a:prstGeom prst="rect">
            <a:avLst/>
          </a:prstGeom>
          <a:noFill/>
        </p:spPr>
        <p:txBody>
          <a:bodyPr wrap="square" rtlCol="0">
            <a:spAutoFit/>
          </a:bodyPr>
          <a:lstStyle/>
          <a:p>
            <a:pPr algn="ctr"/>
            <a:r>
              <a:rPr lang="pl-PL" sz="4000" b="1" dirty="0" smtClean="0">
                <a:solidFill>
                  <a:schemeClr val="accent2">
                    <a:lumMod val="60000"/>
                    <a:lumOff val="40000"/>
                  </a:schemeClr>
                </a:solidFill>
                <a:latin typeface="Comic Sans MS" panose="030F0702030302020204" pitchFamily="66" charset="0"/>
              </a:rPr>
              <a:t>Koniec</a:t>
            </a:r>
          </a:p>
          <a:p>
            <a:pPr algn="ctr"/>
            <a:r>
              <a:rPr lang="pl-PL" sz="1600" b="1" dirty="0" smtClean="0">
                <a:solidFill>
                  <a:schemeClr val="accent2">
                    <a:lumMod val="60000"/>
                    <a:lumOff val="40000"/>
                  </a:schemeClr>
                </a:solidFill>
                <a:latin typeface="Brush Script MT" panose="03060802040406070304" pitchFamily="66" charset="0"/>
              </a:rPr>
              <a:t>Maciej Bauer 5B</a:t>
            </a:r>
            <a:endParaRPr lang="pl-PL" sz="1600" b="1" dirty="0">
              <a:solidFill>
                <a:schemeClr val="accent2">
                  <a:lumMod val="60000"/>
                  <a:lumOff val="40000"/>
                </a:schemeClr>
              </a:solidFill>
              <a:latin typeface="Brush Script MT" panose="03060802040406070304" pitchFamily="66" charset="0"/>
            </a:endParaRPr>
          </a:p>
        </p:txBody>
      </p:sp>
    </p:spTree>
    <p:extLst>
      <p:ext uri="{BB962C8B-B14F-4D97-AF65-F5344CB8AC3E}">
        <p14:creationId xmlns:p14="http://schemas.microsoft.com/office/powerpoint/2010/main" val="987952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1FE4816-5D1B-45FC-AE87-4BD52F1C9F61}"/>
              </a:ext>
            </a:extLst>
          </p:cNvPr>
          <p:cNvSpPr txBox="1"/>
          <p:nvPr/>
        </p:nvSpPr>
        <p:spPr>
          <a:xfrm>
            <a:off x="2672862" y="393895"/>
            <a:ext cx="5584873" cy="646331"/>
          </a:xfrm>
          <a:prstGeom prst="rect">
            <a:avLst/>
          </a:prstGeom>
          <a:noFill/>
        </p:spPr>
        <p:txBody>
          <a:bodyPr wrap="square" rtlCol="0">
            <a:spAutoFit/>
          </a:bodyPr>
          <a:lstStyle/>
          <a:p>
            <a:r>
              <a:rPr lang="pl-PL" sz="3600" dirty="0">
                <a:latin typeface="Comic Sans MS" panose="030F0702030302020204" pitchFamily="66" charset="0"/>
              </a:rPr>
              <a:t>co to w ogóle jest mózg ?</a:t>
            </a:r>
          </a:p>
        </p:txBody>
      </p:sp>
      <p:sp>
        <p:nvSpPr>
          <p:cNvPr id="5" name="TextBox 4">
            <a:extLst>
              <a:ext uri="{FF2B5EF4-FFF2-40B4-BE49-F238E27FC236}">
                <a16:creationId xmlns:a16="http://schemas.microsoft.com/office/drawing/2014/main" xmlns="" id="{E959D08D-2C87-4735-B1DD-E71774F3EEDA}"/>
              </a:ext>
            </a:extLst>
          </p:cNvPr>
          <p:cNvSpPr txBox="1"/>
          <p:nvPr/>
        </p:nvSpPr>
        <p:spPr>
          <a:xfrm>
            <a:off x="815927" y="1463040"/>
            <a:ext cx="8890781" cy="1815882"/>
          </a:xfrm>
          <a:prstGeom prst="rect">
            <a:avLst/>
          </a:prstGeom>
          <a:noFill/>
        </p:spPr>
        <p:txBody>
          <a:bodyPr wrap="square" rtlCol="0">
            <a:spAutoFit/>
          </a:bodyPr>
          <a:lstStyle/>
          <a:p>
            <a:r>
              <a:rPr lang="pl-PL" sz="2800" dirty="0">
                <a:latin typeface="Comic Sans MS" panose="030F0702030302020204" pitchFamily="66" charset="0"/>
              </a:rPr>
              <a:t>Mózg to narząd ośrodkowego układu nerwowego, złożony ze zwojów mózgowych (cerebralnych, głowowych) występujący u większości zwierząt dwubocznie symetrycznych. </a:t>
            </a:r>
          </a:p>
        </p:txBody>
      </p:sp>
    </p:spTree>
    <p:extLst>
      <p:ext uri="{BB962C8B-B14F-4D97-AF65-F5344CB8AC3E}">
        <p14:creationId xmlns:p14="http://schemas.microsoft.com/office/powerpoint/2010/main" val="492142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0E17DE3-FE7F-43E6-8D2E-9B0ECAC617F0}"/>
              </a:ext>
            </a:extLst>
          </p:cNvPr>
          <p:cNvSpPr txBox="1"/>
          <p:nvPr/>
        </p:nvSpPr>
        <p:spPr>
          <a:xfrm>
            <a:off x="4974337" y="1265314"/>
            <a:ext cx="4299666" cy="3249131"/>
          </a:xfrm>
          <a:prstGeom prst="rect">
            <a:avLst/>
          </a:prstGeom>
        </p:spPr>
        <p:txBody>
          <a:bodyPr vert="horz" lIns="91440" tIns="45720" rIns="91440" bIns="45720" rtlCol="0" anchor="b">
            <a:normAutofit/>
          </a:bodyPr>
          <a:lstStyle/>
          <a:p>
            <a:pPr>
              <a:spcBef>
                <a:spcPct val="0"/>
              </a:spcBef>
              <a:spcAft>
                <a:spcPts val="600"/>
              </a:spcAft>
            </a:pPr>
            <a:r>
              <a:rPr lang="en-US" sz="5400" kern="1200" dirty="0">
                <a:solidFill>
                  <a:schemeClr val="accent1"/>
                </a:solidFill>
                <a:latin typeface="Comic Sans MS" panose="030F0702030302020204" pitchFamily="66" charset="0"/>
                <a:ea typeface="+mj-ea"/>
                <a:cs typeface="+mj-cs"/>
              </a:rPr>
              <a:t>jak działa ?</a:t>
            </a:r>
          </a:p>
        </p:txBody>
      </p:sp>
      <p:pic>
        <p:nvPicPr>
          <p:cNvPr id="7" name="Picture 6">
            <a:extLst>
              <a:ext uri="{FF2B5EF4-FFF2-40B4-BE49-F238E27FC236}">
                <a16:creationId xmlns:a16="http://schemas.microsoft.com/office/drawing/2014/main" xmlns="" id="{2CAEB9BD-4A5A-4FD8-97A1-342758705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04" y="1810201"/>
            <a:ext cx="3765692" cy="3245568"/>
          </a:xfrm>
          <a:prstGeom prst="rect">
            <a:avLst/>
          </a:prstGeom>
        </p:spPr>
      </p:pic>
    </p:spTree>
    <p:extLst>
      <p:ext uri="{BB962C8B-B14F-4D97-AF65-F5344CB8AC3E}">
        <p14:creationId xmlns:p14="http://schemas.microsoft.com/office/powerpoint/2010/main" val="2253454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9ACEAE0-2C9F-4B5F-8219-A51BA5FAC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31" y="156360"/>
            <a:ext cx="2915973" cy="2156784"/>
          </a:xfrm>
          <a:prstGeom prst="rect">
            <a:avLst/>
          </a:prstGeom>
        </p:spPr>
      </p:pic>
      <p:sp>
        <p:nvSpPr>
          <p:cNvPr id="8" name="TextBox 7">
            <a:extLst>
              <a:ext uri="{FF2B5EF4-FFF2-40B4-BE49-F238E27FC236}">
                <a16:creationId xmlns:a16="http://schemas.microsoft.com/office/drawing/2014/main" xmlns="" id="{6C5A8309-3B7A-432B-8C2A-AA6531F2BB5D}"/>
              </a:ext>
            </a:extLst>
          </p:cNvPr>
          <p:cNvSpPr txBox="1"/>
          <p:nvPr/>
        </p:nvSpPr>
        <p:spPr>
          <a:xfrm>
            <a:off x="3492079" y="639716"/>
            <a:ext cx="5968115" cy="4991963"/>
          </a:xfrm>
          <a:prstGeom prst="rect">
            <a:avLst/>
          </a:prstGeom>
        </p:spPr>
        <p:txBody>
          <a:bodyPr vert="horz" lIns="91440" tIns="45720" rIns="91440" bIns="45720" rtlCol="0">
            <a:noAutofit/>
          </a:bodyPr>
          <a:lstStyle/>
          <a:p>
            <a:pPr>
              <a:lnSpc>
                <a:spcPct val="90000"/>
              </a:lnSpc>
              <a:spcBef>
                <a:spcPts val="1000"/>
              </a:spcBef>
              <a:buClr>
                <a:schemeClr val="accent1"/>
              </a:buClr>
              <a:buSzPct val="80000"/>
              <a:buFont typeface="Wingdings 3" charset="2"/>
              <a:buChar char=""/>
            </a:pPr>
            <a:r>
              <a:rPr lang="pl-PL" sz="2000" dirty="0" smtClean="0">
                <a:solidFill>
                  <a:schemeClr val="tx1">
                    <a:lumMod val="75000"/>
                    <a:lumOff val="25000"/>
                  </a:schemeClr>
                </a:solidFill>
                <a:latin typeface="Comic Sans MS" panose="030F0702030302020204" pitchFamily="66" charset="0"/>
              </a:rPr>
              <a:t>Mózg jest zbudowany z komórek nerwowych - neuronów, których może być mniej więcej od 90 do 200 miliardów. Każdy neuron styka się z 10-50 tysiącami innych neuronów, tworząc </a:t>
            </a:r>
            <a:r>
              <a:rPr lang="pl-PL" sz="2000" b="1" dirty="0" smtClean="0">
                <a:solidFill>
                  <a:schemeClr val="tx1">
                    <a:lumMod val="75000"/>
                    <a:lumOff val="25000"/>
                  </a:schemeClr>
                </a:solidFill>
                <a:latin typeface="Comic Sans MS" panose="030F0702030302020204" pitchFamily="66" charset="0"/>
              </a:rPr>
              <a:t>niewyobrażalnie skomplikowane sieci połączeń.</a:t>
            </a:r>
            <a:r>
              <a:rPr lang="pl-PL" sz="2000" dirty="0" smtClean="0">
                <a:solidFill>
                  <a:schemeClr val="tx1">
                    <a:lumMod val="75000"/>
                    <a:lumOff val="25000"/>
                  </a:schemeClr>
                </a:solidFill>
                <a:latin typeface="Comic Sans MS" panose="030F0702030302020204" pitchFamily="66" charset="0"/>
              </a:rPr>
              <a:t> Połączenia, styki komórek nerwowych, to synapsy. Ich liczba i rozmieszczenie zmieniają się w ciągu naszego życia, przybywa ich zwłaszcza wtedy, gdy uczymy się czegoś nowego.</a:t>
            </a:r>
            <a:r>
              <a:rPr lang="pl-PL" sz="2000" b="1" dirty="0" smtClean="0">
                <a:solidFill>
                  <a:schemeClr val="tx1">
                    <a:lumMod val="75000"/>
                    <a:lumOff val="25000"/>
                  </a:schemeClr>
                </a:solidFill>
                <a:latin typeface="Comic Sans MS" panose="030F0702030302020204" pitchFamily="66" charset="0"/>
              </a:rPr>
              <a:t> To dzięki synapsom są przekazywane impulsy  z jednej komórki na drugą</a:t>
            </a:r>
            <a:r>
              <a:rPr lang="pl-PL" sz="2000" dirty="0" smtClean="0">
                <a:solidFill>
                  <a:schemeClr val="tx1">
                    <a:lumMod val="75000"/>
                    <a:lumOff val="25000"/>
                  </a:schemeClr>
                </a:solidFill>
                <a:latin typeface="Comic Sans MS" panose="030F0702030302020204" pitchFamily="66" charset="0"/>
              </a:rPr>
              <a:t> - przy udziale neuroprzekaźników (neurohormonów - synapsy chemiczne) lub na drodze impulsu elektrycznego (synapsy elektryczne). Powstawanie sieci neuronów o zwiększonym przewodnictwie jest podstawą uczenia się i zapamiętywania. Pamięć znów zależy od siły połączeń między neuronami</a:t>
            </a:r>
            <a:endParaRPr lang="pl-PL" sz="2000" dirty="0">
              <a:solidFill>
                <a:schemeClr val="tx1">
                  <a:lumMod val="75000"/>
                  <a:lumOff val="25000"/>
                </a:schemeClr>
              </a:solidFill>
              <a:latin typeface="Comic Sans MS" panose="030F0702030302020204" pitchFamily="66" charset="0"/>
            </a:endParaRPr>
          </a:p>
        </p:txBody>
      </p:sp>
    </p:spTree>
    <p:extLst>
      <p:ext uri="{BB962C8B-B14F-4D97-AF65-F5344CB8AC3E}">
        <p14:creationId xmlns:p14="http://schemas.microsoft.com/office/powerpoint/2010/main" val="21518919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88C9B83F-64CD-41C1-925F-A08801FFD0B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xmlns="" id="{E1655065-0BD7-4422-BEC0-4401E998090A}"/>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4DDD90AC-ABEC-4A76-9C9C-AD0A5F8FC7F2}"/>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xmlns="" id="{21A8AFEF-EC50-4C0B-9C64-814B76C820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xmlns="" id="{CAFAA800-E117-4357-84E4-56B63EA03E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xmlns="" id="{8DDFC9F4-3B45-402D-8AD7-60B3F08ED7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xmlns="" id="{F26A0854-FBE4-4587-B349-06BE192BD7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xmlns="" id="{54A9C4C6-FF7D-470E-BFCA-CE4F60A1F0A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xmlns="" id="{B1721EA8-4871-45D4-B78F-AE805A3004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xmlns="" id="{E5763971-E3A3-45C6-9BA8-2E032C7A55E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xmlns="" id="{32752E94-0E01-4AF5-A43A-F2FAD8737C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a:extLst>
              <a:ext uri="{FF2B5EF4-FFF2-40B4-BE49-F238E27FC236}">
                <a16:creationId xmlns:a16="http://schemas.microsoft.com/office/drawing/2014/main" xmlns="" id="{BED65DCA-DF48-4BAC-9F9C-6D040C8B6EB8}"/>
              </a:ext>
            </a:extLst>
          </p:cNvPr>
          <p:cNvPicPr>
            <a:picLocks noChangeAspect="1"/>
          </p:cNvPicPr>
          <p:nvPr/>
        </p:nvPicPr>
        <p:blipFill rotWithShape="1">
          <a:blip r:embed="rId2"/>
          <a:srcRect l="9091" t="5772" b="3320"/>
          <a:stretch/>
        </p:blipFill>
        <p:spPr>
          <a:xfrm>
            <a:off x="0" y="0"/>
            <a:ext cx="12192000" cy="6857999"/>
          </a:xfrm>
          <a:prstGeom prst="rect">
            <a:avLst/>
          </a:prstGeom>
        </p:spPr>
      </p:pic>
      <p:sp>
        <p:nvSpPr>
          <p:cNvPr id="25" name="Isosceles Triangle 24">
            <a:extLst>
              <a:ext uri="{FF2B5EF4-FFF2-40B4-BE49-F238E27FC236}">
                <a16:creationId xmlns:a16="http://schemas.microsoft.com/office/drawing/2014/main" xmlns="" id="{3559A5F2-8BE0-4998-A1E4-1B145465A9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Parallelogram 26">
            <a:extLst>
              <a:ext uri="{FF2B5EF4-FFF2-40B4-BE49-F238E27FC236}">
                <a16:creationId xmlns:a16="http://schemas.microsoft.com/office/drawing/2014/main" xmlns="" id="{3A6596D4-D53C-424F-9F16-CC8686C079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81BB890B-70D4-42FE-A599-6AEF1A42D97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3842D646-B58C-43C8-8152-01BC782B72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xmlns="" id="{9772CABD-4211-42AA-B349-D4002E52F1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xmlns="" id="{BBD91630-4DBA-4294-8016-FEB5C3B0C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xmlns="" id="{E67D1587-504D-41BC-9D48-B61257BFBC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xmlns="" id="{6F04458D-E670-47EB-AAE0-BB839F19B766}"/>
              </a:ext>
            </a:extLst>
          </p:cNvPr>
          <p:cNvSpPr txBox="1"/>
          <p:nvPr/>
        </p:nvSpPr>
        <p:spPr>
          <a:xfrm>
            <a:off x="4704200" y="1678665"/>
            <a:ext cx="4569803" cy="2369131"/>
          </a:xfrm>
          <a:prstGeom prst="rect">
            <a:avLst/>
          </a:prstGeom>
        </p:spPr>
        <p:txBody>
          <a:bodyPr vert="horz" lIns="91440" tIns="45720" rIns="91440" bIns="45720" rtlCol="0" anchor="b">
            <a:normAutofit/>
          </a:bodyPr>
          <a:lstStyle/>
          <a:p>
            <a:pPr algn="r">
              <a:spcBef>
                <a:spcPct val="0"/>
              </a:spcBef>
              <a:spcAft>
                <a:spcPts val="600"/>
              </a:spcAft>
            </a:pPr>
            <a:r>
              <a:rPr lang="en-US" sz="5400">
                <a:solidFill>
                  <a:schemeClr val="accent1"/>
                </a:solidFill>
                <a:latin typeface="+mj-lt"/>
                <a:ea typeface="+mj-ea"/>
                <a:cs typeface="+mj-cs"/>
              </a:rPr>
              <a:t>czym go karmić ?</a:t>
            </a:r>
          </a:p>
        </p:txBody>
      </p:sp>
      <p:sp>
        <p:nvSpPr>
          <p:cNvPr id="39" name="Rectangle 27">
            <a:extLst>
              <a:ext uri="{FF2B5EF4-FFF2-40B4-BE49-F238E27FC236}">
                <a16:creationId xmlns:a16="http://schemas.microsoft.com/office/drawing/2014/main" xmlns="" id="{8765DD1A-F044-4DE7-8A9B-7C30DC85A4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xmlns="" id="{2FE2170D-72D6-48A8-8E9A-BFF3BF03D0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xmlns="" id="{01D19436-094D-463D-AFEA-870FDBD037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xmlns="" id="{9A2DE6E0-967C-4C58-8558-EC08F1138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0323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FB45F99-BC3E-4D52-817F-69F2BDB120DF}"/>
              </a:ext>
            </a:extLst>
          </p:cNvPr>
          <p:cNvSpPr txBox="1"/>
          <p:nvPr/>
        </p:nvSpPr>
        <p:spPr>
          <a:xfrm>
            <a:off x="1800664" y="267286"/>
            <a:ext cx="7132320" cy="5262979"/>
          </a:xfrm>
          <a:prstGeom prst="rect">
            <a:avLst/>
          </a:prstGeom>
          <a:noFill/>
        </p:spPr>
        <p:txBody>
          <a:bodyPr wrap="square" rtlCol="0">
            <a:spAutoFit/>
          </a:bodyPr>
          <a:lstStyle/>
          <a:p>
            <a:r>
              <a:rPr lang="pl-PL" sz="2100" dirty="0">
                <a:latin typeface="Comic Sans MS" panose="030F0702030302020204" pitchFamily="66" charset="0"/>
              </a:rPr>
              <a:t>Pożywienie, jakie codziennie zjadamy, ma wpływ nie tylko na masę ciała, poziom sytości, odporność organizmu, ale również na stan naszego centralnego układu nerwowego. W czasopismach naukowych pojawia się coraz więcej doniesień o tym, że dieta może wpływać na poprawę lub pogorszenie naszej sprawności intelektualnej. Głównym składnikiem do pracy mózgu jest glukoza, która dostarczana regularnie, w porcjach posiłków w ciągu dnia, zapewnia utrzymanie stałego stężenie tej substancji. Już pierwszy posiłek zjedzony rano po przebudzeniu jest istotny, a kolejne pojawiające się w odstępach trzy-czterogodzinnych zapewniają mózgowi stały dopływ „paliwa” do sprawnego i wydajnego działania. Nie znaczy to jednak, że należy jeść słodycze, ponieważ zbyt wysoki poziom glukozy we krwi obniża sprawność mózgu.</a:t>
            </a:r>
          </a:p>
        </p:txBody>
      </p:sp>
    </p:spTree>
    <p:extLst>
      <p:ext uri="{BB962C8B-B14F-4D97-AF65-F5344CB8AC3E}">
        <p14:creationId xmlns:p14="http://schemas.microsoft.com/office/powerpoint/2010/main" val="3240431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EE3BD34-DCE5-4E65-BA2B-A134BE1A47B9}"/>
              </a:ext>
            </a:extLst>
          </p:cNvPr>
          <p:cNvSpPr txBox="1"/>
          <p:nvPr/>
        </p:nvSpPr>
        <p:spPr>
          <a:xfrm>
            <a:off x="3854548" y="647114"/>
            <a:ext cx="6372664" cy="646331"/>
          </a:xfrm>
          <a:prstGeom prst="rect">
            <a:avLst/>
          </a:prstGeom>
          <a:noFill/>
        </p:spPr>
        <p:txBody>
          <a:bodyPr wrap="square" rtlCol="0">
            <a:spAutoFit/>
          </a:bodyPr>
          <a:lstStyle/>
          <a:p>
            <a:r>
              <a:rPr lang="pl-PL" sz="3600" dirty="0">
                <a:latin typeface="Comic Sans MS" panose="030F0702030302020204" pitchFamily="66" charset="0"/>
              </a:rPr>
              <a:t>najlepiej jeść</a:t>
            </a:r>
          </a:p>
        </p:txBody>
      </p:sp>
      <p:sp>
        <p:nvSpPr>
          <p:cNvPr id="6" name="TextBox 5">
            <a:extLst>
              <a:ext uri="{FF2B5EF4-FFF2-40B4-BE49-F238E27FC236}">
                <a16:creationId xmlns:a16="http://schemas.microsoft.com/office/drawing/2014/main" xmlns="" id="{FB8BC128-EBB0-4ADF-B598-F29F79DFC376}"/>
              </a:ext>
            </a:extLst>
          </p:cNvPr>
          <p:cNvSpPr txBox="1"/>
          <p:nvPr/>
        </p:nvSpPr>
        <p:spPr>
          <a:xfrm>
            <a:off x="492370" y="1885071"/>
            <a:ext cx="9228406" cy="2554545"/>
          </a:xfrm>
          <a:prstGeom prst="rect">
            <a:avLst/>
          </a:prstGeom>
          <a:noFill/>
        </p:spPr>
        <p:txBody>
          <a:bodyPr wrap="square" rtlCol="0">
            <a:spAutoFit/>
          </a:bodyPr>
          <a:lstStyle/>
          <a:p>
            <a:r>
              <a:rPr lang="pl-PL" sz="3200" dirty="0">
                <a:latin typeface="Comic Sans MS" panose="030F0702030302020204" pitchFamily="66" charset="0"/>
              </a:rPr>
              <a:t>np. orzechy włoskie, twaróg, jajka, mleko, śledź, łosoś, mintaj, dorsz, sardynki, szprotki, razowe pieczywo z ziarnami, makarony, płatki owsiane, z pełnych ziaren, oleje roślinne oraz warzywa i owoce</a:t>
            </a:r>
          </a:p>
        </p:txBody>
      </p:sp>
    </p:spTree>
    <p:extLst>
      <p:ext uri="{BB962C8B-B14F-4D97-AF65-F5344CB8AC3E}">
        <p14:creationId xmlns:p14="http://schemas.microsoft.com/office/powerpoint/2010/main" val="1386022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BA6E6D5-100B-4560-B24E-DE3873DC0968}"/>
              </a:ext>
            </a:extLst>
          </p:cNvPr>
          <p:cNvSpPr txBox="1"/>
          <p:nvPr/>
        </p:nvSpPr>
        <p:spPr>
          <a:xfrm>
            <a:off x="6094855" y="1261331"/>
            <a:ext cx="3497565" cy="3002662"/>
          </a:xfrm>
          <a:prstGeom prst="rect">
            <a:avLst/>
          </a:prstGeom>
        </p:spPr>
        <p:txBody>
          <a:bodyPr vert="horz" lIns="91440" tIns="45720" rIns="91440" bIns="45720" rtlCol="0" anchor="b">
            <a:normAutofit/>
          </a:bodyPr>
          <a:lstStyle/>
          <a:p>
            <a:pPr>
              <a:spcBef>
                <a:spcPct val="0"/>
              </a:spcBef>
              <a:spcAft>
                <a:spcPts val="600"/>
              </a:spcAft>
            </a:pPr>
            <a:r>
              <a:rPr lang="pl-PL" sz="4400" kern="1200" dirty="0" smtClean="0">
                <a:solidFill>
                  <a:schemeClr val="accent1"/>
                </a:solidFill>
                <a:latin typeface="Comic Sans MS" panose="030F0702030302020204" pitchFamily="66" charset="0"/>
                <a:ea typeface="+mj-ea"/>
                <a:cs typeface="+mj-cs"/>
              </a:rPr>
              <a:t>jak go ćwiczyć </a:t>
            </a:r>
            <a:r>
              <a:rPr lang="en-US" sz="4400" kern="1200" dirty="0" smtClean="0">
                <a:solidFill>
                  <a:schemeClr val="accent1"/>
                </a:solidFill>
                <a:latin typeface="Comic Sans MS" panose="030F0702030302020204" pitchFamily="66" charset="0"/>
                <a:ea typeface="+mj-ea"/>
                <a:cs typeface="+mj-cs"/>
              </a:rPr>
              <a:t>?</a:t>
            </a:r>
            <a:endParaRPr lang="en-US" sz="4400" kern="1200" dirty="0">
              <a:solidFill>
                <a:schemeClr val="accent1"/>
              </a:solidFill>
              <a:latin typeface="Comic Sans MS" panose="030F0702030302020204" pitchFamily="66" charset="0"/>
              <a:ea typeface="+mj-ea"/>
              <a:cs typeface="+mj-cs"/>
            </a:endParaRPr>
          </a:p>
        </p:txBody>
      </p:sp>
      <p:pic>
        <p:nvPicPr>
          <p:cNvPr id="5" name="Picture 4">
            <a:extLst>
              <a:ext uri="{FF2B5EF4-FFF2-40B4-BE49-F238E27FC236}">
                <a16:creationId xmlns:a16="http://schemas.microsoft.com/office/drawing/2014/main" xmlns="" id="{21F01BD0-925C-4D31-8ADB-E83EC18ED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03" y="1506641"/>
            <a:ext cx="4887354" cy="3844718"/>
          </a:xfrm>
          <a:prstGeom prst="ellipse">
            <a:avLst/>
          </a:prstGeom>
          <a:ln>
            <a:noFill/>
          </a:ln>
          <a:effectLst>
            <a:softEdge rad="112500"/>
          </a:effectLst>
        </p:spPr>
      </p:pic>
    </p:spTree>
    <p:extLst>
      <p:ext uri="{BB962C8B-B14F-4D97-AF65-F5344CB8AC3E}">
        <p14:creationId xmlns:p14="http://schemas.microsoft.com/office/powerpoint/2010/main" val="4174522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062DC10-C31F-4349-87AE-93C70ECE7D7F}"/>
              </a:ext>
            </a:extLst>
          </p:cNvPr>
          <p:cNvSpPr txBox="1"/>
          <p:nvPr/>
        </p:nvSpPr>
        <p:spPr>
          <a:xfrm>
            <a:off x="1350498" y="1252025"/>
            <a:ext cx="6990197" cy="3647152"/>
          </a:xfrm>
          <a:prstGeom prst="rect">
            <a:avLst/>
          </a:prstGeom>
          <a:noFill/>
        </p:spPr>
        <p:txBody>
          <a:bodyPr wrap="square" rtlCol="0">
            <a:spAutoFit/>
          </a:bodyPr>
          <a:lstStyle/>
          <a:p>
            <a:r>
              <a:rPr lang="pl-PL" sz="2100" dirty="0">
                <a:latin typeface="Comic Sans MS" panose="030F0702030302020204" pitchFamily="66" charset="0"/>
              </a:rPr>
              <a:t>Jak ćwiczyć mózg? Zachowanie sprawności umysłowej jest bardzo ważne. Podobnie jak trenujemy </a:t>
            </a:r>
          </a:p>
          <a:p>
            <a:r>
              <a:rPr lang="pl-PL" sz="2100" dirty="0" smtClean="0">
                <a:latin typeface="Comic Sans MS" panose="030F0702030302020204" pitchFamily="66" charset="0"/>
              </a:rPr>
              <a:t>i </a:t>
            </a:r>
            <a:r>
              <a:rPr lang="pl-PL" sz="2100" dirty="0">
                <a:latin typeface="Comic Sans MS" panose="030F0702030302020204" pitchFamily="66" charset="0"/>
              </a:rPr>
              <a:t>wzmacniamy mięśnie poprzez aktywność fizyczną, możemy również poprawić działanie naszego mózgu. Regularny trening mózgu sprawi, że umysł na długo zachowa sprawność, będziemy lepiej zapamiętywali </a:t>
            </a:r>
            <a:endParaRPr lang="pl-PL" sz="2100" dirty="0" smtClean="0">
              <a:latin typeface="Comic Sans MS" panose="030F0702030302020204" pitchFamily="66" charset="0"/>
            </a:endParaRPr>
          </a:p>
          <a:p>
            <a:r>
              <a:rPr lang="pl-PL" sz="2100" dirty="0" smtClean="0">
                <a:latin typeface="Comic Sans MS" panose="030F0702030302020204" pitchFamily="66" charset="0"/>
              </a:rPr>
              <a:t>i </a:t>
            </a:r>
            <a:r>
              <a:rPr lang="pl-PL" sz="2100" dirty="0">
                <a:latin typeface="Comic Sans MS" panose="030F0702030302020204" pitchFamily="66" charset="0"/>
              </a:rPr>
              <a:t>szybciej kojarzyli fakty, osoby, miejsca oraz inne zdarzenia z naszego życia. Regularny trening mentalny, pozwoli Ci zachować bystrość umysłu, co może </a:t>
            </a:r>
            <a:endParaRPr lang="pl-PL" sz="2100" dirty="0" smtClean="0">
              <a:latin typeface="Comic Sans MS" panose="030F0702030302020204" pitchFamily="66" charset="0"/>
            </a:endParaRPr>
          </a:p>
          <a:p>
            <a:r>
              <a:rPr lang="pl-PL" sz="2100" dirty="0" smtClean="0">
                <a:latin typeface="Comic Sans MS" panose="030F0702030302020204" pitchFamily="66" charset="0"/>
              </a:rPr>
              <a:t>w </a:t>
            </a:r>
            <a:r>
              <a:rPr lang="pl-PL" sz="2100" dirty="0">
                <a:latin typeface="Comic Sans MS" panose="030F0702030302020204" pitchFamily="66" charset="0"/>
              </a:rPr>
              <a:t>przyszłości uchronić Cię przed demencją czy Alzhaimerem.</a:t>
            </a:r>
          </a:p>
        </p:txBody>
      </p:sp>
    </p:spTree>
    <p:extLst>
      <p:ext uri="{BB962C8B-B14F-4D97-AF65-F5344CB8AC3E}">
        <p14:creationId xmlns:p14="http://schemas.microsoft.com/office/powerpoint/2010/main" val="1247631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36</TotalTime>
  <Words>1026</Words>
  <Application>Microsoft Office PowerPoint</Application>
  <PresentationFormat>Niestandardowy</PresentationFormat>
  <Paragraphs>33</Paragraphs>
  <Slides>19</Slides>
  <Notes>0</Notes>
  <HiddenSlides>0</HiddenSlides>
  <MMClips>0</MMClips>
  <ScaleCrop>false</ScaleCrop>
  <HeadingPairs>
    <vt:vector size="4" baseType="variant">
      <vt:variant>
        <vt:lpstr>Motyw</vt:lpstr>
      </vt:variant>
      <vt:variant>
        <vt:i4>1</vt:i4>
      </vt:variant>
      <vt:variant>
        <vt:lpstr>Tytuły slajdów</vt:lpstr>
      </vt:variant>
      <vt:variant>
        <vt:i4>19</vt:i4>
      </vt:variant>
    </vt:vector>
  </HeadingPairs>
  <TitlesOfParts>
    <vt:vector size="20" baseType="lpstr">
      <vt:lpstr>Facet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Bauer, Jacek (Nokia - PL/Bydgoszcz)</dc:creator>
  <cp:lastModifiedBy>nauczyciel</cp:lastModifiedBy>
  <cp:revision>5</cp:revision>
  <dcterms:created xsi:type="dcterms:W3CDTF">2019-03-27T19:31:13Z</dcterms:created>
  <dcterms:modified xsi:type="dcterms:W3CDTF">2019-04-03T17:54:36Z</dcterms:modified>
</cp:coreProperties>
</file>