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79" r:id="rId7"/>
    <p:sldId id="262" r:id="rId8"/>
    <p:sldId id="270" r:id="rId9"/>
    <p:sldId id="263" r:id="rId10"/>
    <p:sldId id="271" r:id="rId11"/>
    <p:sldId id="264" r:id="rId12"/>
    <p:sldId id="265" r:id="rId13"/>
    <p:sldId id="272" r:id="rId14"/>
    <p:sldId id="280" r:id="rId15"/>
    <p:sldId id="273" r:id="rId16"/>
    <p:sldId id="274" r:id="rId17"/>
    <p:sldId id="267" r:id="rId18"/>
    <p:sldId id="268" r:id="rId19"/>
    <p:sldId id="269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18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56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37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CB97-FAA3-406B-AD76-12AA9E7FD79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DACE6-7A7D-4C8F-A383-1F24C5F6F164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731B6-E4B9-4AE4-8AEA-69EDB2193A52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A4C264-8FCB-4CEA-9E6D-122D4C9D4631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8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01159-2F8D-4D73-9FD9-2AFDEE2B0BC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265B3-9F01-46DC-9B08-B2BB3496F191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0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233BB-2042-47A6-9C6D-5708A727434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57FB0-A20C-4FE8-93A7-1899FD43790E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80EF5-81DB-4D50-B601-8AF69B23E57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3865B-B5D1-41FF-804C-6FCB2D308673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8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43AF8-A4B5-4638-8776-8933FDDB2D5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F20FE-D0E5-47A7-A931-276FA6EEBAC3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1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35DA5-08B4-45E0-8507-6EDA36A6ACE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A8C0C-C88D-44F8-9160-9C5113A26C0C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74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C0AB7-69A6-4DDC-9E34-17AF3D7CD7B6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CB618-C9BB-4533-AFFB-1B26DB2837A1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18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199F-70EC-421A-8D00-1316A76AA0D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1D882-DC45-4787-BD3A-C4C169123BDA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3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F7EE-C458-46BB-A374-31DB9B0B864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A2736-0F5B-4347-BC38-935B866DC5D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38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FD870-4C71-44B7-8C7C-809CE97D031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A277A-023E-4907-A09F-32A4D80B484E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8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20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63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5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67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5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6A8D-D300-49CD-90C3-7749DE121DAD}" type="datetimeFigureOut">
              <a:rPr lang="pl-PL" smtClean="0"/>
              <a:t>11.09.2023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A12E-1E38-4ABD-9A36-DC94AABC4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75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Edytuj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9D068-344C-4F0B-A596-332014D4B81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802DF-A10B-44CC-9767-9D5DFB2D3D48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e.gov.pl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1445623" y="347300"/>
            <a:ext cx="9144000" cy="2898775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600" b="1" dirty="0" smtClean="0"/>
              <a:t>Zespół Szkolno-Przedszkolny nr 1 w Bydgoszczy</a:t>
            </a:r>
            <a:br>
              <a:rPr lang="pl-PL" altLang="pl-PL" sz="3600" b="1" dirty="0" smtClean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6600" b="1" dirty="0" smtClean="0"/>
              <a:t>Egzamin ósmoklasisty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543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900" b="1" dirty="0" smtClean="0"/>
              <a:t>14-16</a:t>
            </a:r>
            <a:r>
              <a:rPr lang="pl-PL" sz="2900" b="1" dirty="0" smtClean="0"/>
              <a:t>. </a:t>
            </a:r>
            <a:r>
              <a:rPr lang="pl-PL" sz="2900" b="1" dirty="0" smtClean="0"/>
              <a:t>05. </a:t>
            </a:r>
            <a:r>
              <a:rPr lang="pl-PL" sz="2900" b="1" dirty="0" smtClean="0"/>
              <a:t>2024 </a:t>
            </a:r>
            <a:r>
              <a:rPr lang="pl-PL" sz="2900" b="1" dirty="0" smtClean="0"/>
              <a:t>r.</a:t>
            </a:r>
            <a:endParaRPr lang="pl-PL" sz="2900" b="1" dirty="0"/>
          </a:p>
        </p:txBody>
      </p:sp>
      <p:sp>
        <p:nvSpPr>
          <p:cNvPr id="2052" name="AutoShape 2" descr="https://poczta.wp.pl/api/v1/imgconv/f78fb8a5282485da15cc7d1c/1.2/XxY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2897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69" y="483578"/>
            <a:ext cx="6567140" cy="5785338"/>
          </a:xfrm>
        </p:spPr>
      </p:pic>
    </p:spTree>
    <p:extLst>
      <p:ext uri="{BB962C8B-B14F-4D97-AF65-F5344CB8AC3E}">
        <p14:creationId xmlns:p14="http://schemas.microsoft.com/office/powerpoint/2010/main" val="1459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33" y="501160"/>
            <a:ext cx="6557161" cy="5776547"/>
          </a:xfrm>
        </p:spPr>
      </p:pic>
    </p:spTree>
    <p:extLst>
      <p:ext uri="{BB962C8B-B14F-4D97-AF65-F5344CB8AC3E}">
        <p14:creationId xmlns:p14="http://schemas.microsoft.com/office/powerpoint/2010/main" val="16948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46" y="386860"/>
            <a:ext cx="6229676" cy="6049107"/>
          </a:xfrm>
        </p:spPr>
      </p:pic>
    </p:spTree>
    <p:extLst>
      <p:ext uri="{BB962C8B-B14F-4D97-AF65-F5344CB8AC3E}">
        <p14:creationId xmlns:p14="http://schemas.microsoft.com/office/powerpoint/2010/main" val="21163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64" y="272562"/>
            <a:ext cx="5244069" cy="6312876"/>
          </a:xfrm>
        </p:spPr>
      </p:pic>
    </p:spTree>
    <p:extLst>
      <p:ext uri="{BB962C8B-B14F-4D97-AF65-F5344CB8AC3E}">
        <p14:creationId xmlns:p14="http://schemas.microsoft.com/office/powerpoint/2010/main" val="39312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54" y="272562"/>
            <a:ext cx="5283141" cy="6330461"/>
          </a:xfrm>
        </p:spPr>
      </p:pic>
    </p:spTree>
    <p:extLst>
      <p:ext uri="{BB962C8B-B14F-4D97-AF65-F5344CB8AC3E}">
        <p14:creationId xmlns:p14="http://schemas.microsoft.com/office/powerpoint/2010/main" val="40783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64" y="-37440"/>
            <a:ext cx="3706473" cy="552474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64" y="5487305"/>
            <a:ext cx="3706473" cy="13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88" y="202223"/>
            <a:ext cx="5086420" cy="6524714"/>
          </a:xfrm>
        </p:spPr>
      </p:pic>
    </p:spTree>
    <p:extLst>
      <p:ext uri="{BB962C8B-B14F-4D97-AF65-F5344CB8AC3E}">
        <p14:creationId xmlns:p14="http://schemas.microsoft.com/office/powerpoint/2010/main" val="24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60" y="96716"/>
            <a:ext cx="4339825" cy="6693628"/>
          </a:xfrm>
        </p:spPr>
      </p:pic>
    </p:spTree>
    <p:extLst>
      <p:ext uri="{BB962C8B-B14F-4D97-AF65-F5344CB8AC3E}">
        <p14:creationId xmlns:p14="http://schemas.microsoft.com/office/powerpoint/2010/main" val="10419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08" y="30117"/>
            <a:ext cx="4589584" cy="6811460"/>
          </a:xfrm>
        </p:spPr>
      </p:pic>
    </p:spTree>
    <p:extLst>
      <p:ext uri="{BB962C8B-B14F-4D97-AF65-F5344CB8AC3E}">
        <p14:creationId xmlns:p14="http://schemas.microsoft.com/office/powerpoint/2010/main" val="29429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57" y="219808"/>
            <a:ext cx="6244812" cy="6525476"/>
          </a:xfrm>
        </p:spPr>
      </p:pic>
    </p:spTree>
    <p:extLst>
      <p:ext uri="{BB962C8B-B14F-4D97-AF65-F5344CB8AC3E}">
        <p14:creationId xmlns:p14="http://schemas.microsoft.com/office/powerpoint/2010/main" val="21560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Harmonogram egzaminów w terminie głównym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pl-PL" altLang="pl-PL" dirty="0" smtClean="0"/>
              <a:t>14</a:t>
            </a:r>
            <a:r>
              <a:rPr lang="pl-PL" altLang="pl-PL" dirty="0" smtClean="0"/>
              <a:t> </a:t>
            </a:r>
            <a:r>
              <a:rPr lang="pl-PL" altLang="pl-PL" dirty="0" smtClean="0"/>
              <a:t>maja </a:t>
            </a:r>
            <a:r>
              <a:rPr lang="pl-PL" altLang="pl-PL" dirty="0" smtClean="0"/>
              <a:t>2024 </a:t>
            </a:r>
            <a:r>
              <a:rPr lang="pl-PL" altLang="pl-PL" dirty="0" smtClean="0"/>
              <a:t>r. (wtorek) – język polski, godz. 9:00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None/>
            </a:pPr>
            <a:r>
              <a:rPr lang="pl-PL" altLang="pl-PL" dirty="0" smtClean="0"/>
              <a:t>15</a:t>
            </a:r>
            <a:r>
              <a:rPr lang="pl-PL" altLang="pl-PL" dirty="0" smtClean="0"/>
              <a:t> </a:t>
            </a:r>
            <a:r>
              <a:rPr lang="pl-PL" altLang="pl-PL" dirty="0"/>
              <a:t>maja </a:t>
            </a:r>
            <a:r>
              <a:rPr lang="pl-PL" altLang="pl-PL" dirty="0" smtClean="0"/>
              <a:t>2024 </a:t>
            </a:r>
            <a:r>
              <a:rPr lang="pl-PL" altLang="pl-PL" dirty="0" smtClean="0"/>
              <a:t>r. </a:t>
            </a:r>
            <a:r>
              <a:rPr lang="pl-PL" altLang="pl-PL" dirty="0"/>
              <a:t>(</a:t>
            </a:r>
            <a:r>
              <a:rPr lang="pl-PL" altLang="pl-PL" dirty="0" smtClean="0"/>
              <a:t>środa) – matematyka, godz. 9:00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None/>
            </a:pPr>
            <a:r>
              <a:rPr lang="pl-PL" altLang="pl-PL" dirty="0" smtClean="0"/>
              <a:t>16</a:t>
            </a:r>
            <a:r>
              <a:rPr lang="pl-PL" altLang="pl-PL" dirty="0" smtClean="0"/>
              <a:t> </a:t>
            </a:r>
            <a:r>
              <a:rPr lang="pl-PL" altLang="pl-PL" dirty="0"/>
              <a:t>maja </a:t>
            </a:r>
            <a:r>
              <a:rPr lang="pl-PL" altLang="pl-PL" dirty="0" smtClean="0"/>
              <a:t>2024 </a:t>
            </a:r>
            <a:r>
              <a:rPr lang="pl-PL" altLang="pl-PL" dirty="0" smtClean="0"/>
              <a:t>r. </a:t>
            </a:r>
            <a:r>
              <a:rPr lang="pl-PL" altLang="pl-PL" dirty="0"/>
              <a:t>(czwartek) </a:t>
            </a:r>
            <a:r>
              <a:rPr lang="pl-PL" altLang="pl-PL" dirty="0" smtClean="0"/>
              <a:t>– język obcy nowożytny, godz. 9:00</a:t>
            </a:r>
          </a:p>
        </p:txBody>
      </p:sp>
    </p:spTree>
    <p:extLst>
      <p:ext uri="{BB962C8B-B14F-4D97-AF65-F5344CB8AC3E}">
        <p14:creationId xmlns:p14="http://schemas.microsoft.com/office/powerpoint/2010/main" val="14296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02" y="0"/>
            <a:ext cx="3001362" cy="458965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01" y="4589654"/>
            <a:ext cx="3001363" cy="22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91" y="896816"/>
            <a:ext cx="6653652" cy="3524590"/>
          </a:xfrm>
        </p:spPr>
      </p:pic>
    </p:spTree>
    <p:extLst>
      <p:ext uri="{BB962C8B-B14F-4D97-AF65-F5344CB8AC3E}">
        <p14:creationId xmlns:p14="http://schemas.microsoft.com/office/powerpoint/2010/main" val="40934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Gdzie szukać informacji?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pl-PL" altLang="pl-PL" dirty="0" smtClean="0">
                <a:hlinkClick r:id="rId2"/>
              </a:rPr>
              <a:t>www.cke.gov.pl</a:t>
            </a:r>
            <a:r>
              <a:rPr lang="pl-PL" altLang="pl-PL" dirty="0" smtClean="0"/>
              <a:t> zakładka egzamin ósmoklasisty</a:t>
            </a:r>
          </a:p>
          <a:p>
            <a:pPr eaLnBrk="1" hangingPunct="1">
              <a:buNone/>
            </a:pPr>
            <a:endParaRPr lang="pl-PL" altLang="pl-PL" dirty="0"/>
          </a:p>
          <a:p>
            <a:r>
              <a:rPr lang="pl-PL" dirty="0" smtClean="0"/>
              <a:t>Komunikat o harmonogramie egzaminów w </a:t>
            </a:r>
            <a:r>
              <a:rPr lang="pl-PL" dirty="0" smtClean="0"/>
              <a:t>2024 </a:t>
            </a:r>
            <a:r>
              <a:rPr lang="pl-PL" dirty="0" smtClean="0"/>
              <a:t>r. </a:t>
            </a:r>
          </a:p>
          <a:p>
            <a:r>
              <a:rPr lang="pl-PL" dirty="0" smtClean="0"/>
              <a:t>Komunikat o dostosowaniach egzaminu ósmoklasisty w </a:t>
            </a:r>
            <a:r>
              <a:rPr lang="pl-PL" dirty="0" smtClean="0"/>
              <a:t>2024 </a:t>
            </a:r>
            <a:r>
              <a:rPr lang="pl-PL" dirty="0" smtClean="0"/>
              <a:t>r. </a:t>
            </a:r>
          </a:p>
          <a:p>
            <a:r>
              <a:rPr lang="pl-PL" dirty="0" smtClean="0"/>
              <a:t>Komunikat o materiałach i przyborach pomocniczych w </a:t>
            </a:r>
            <a:r>
              <a:rPr lang="pl-PL" dirty="0" smtClean="0"/>
              <a:t>2024 </a:t>
            </a:r>
            <a:r>
              <a:rPr lang="pl-PL" dirty="0" smtClean="0"/>
              <a:t>r. </a:t>
            </a:r>
          </a:p>
          <a:p>
            <a:r>
              <a:rPr lang="pl-PL" dirty="0" smtClean="0"/>
              <a:t>Informacja o sposobie organizacji i przeprowadzania egzaminu ósmoklasisty w </a:t>
            </a:r>
            <a:r>
              <a:rPr lang="pl-PL" dirty="0" smtClean="0"/>
              <a:t>2024 </a:t>
            </a:r>
            <a:r>
              <a:rPr lang="pl-PL" dirty="0" smtClean="0"/>
              <a:t>r. </a:t>
            </a:r>
            <a:endParaRPr lang="pl-PL" dirty="0"/>
          </a:p>
          <a:p>
            <a:r>
              <a:rPr lang="pl-PL" dirty="0" smtClean="0"/>
              <a:t>Formularze </a:t>
            </a:r>
            <a:r>
              <a:rPr lang="pl-PL" dirty="0"/>
              <a:t>przydatne dla zdających oraz </a:t>
            </a:r>
            <a:r>
              <a:rPr lang="pl-PL" dirty="0" smtClean="0"/>
              <a:t>rodziców/opiekunów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0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smtClean="0"/>
              <a:t>Struktura egzaminu ósmoklasisty: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u="sng" dirty="0" smtClean="0"/>
              <a:t>Język polski </a:t>
            </a:r>
            <a:r>
              <a:rPr lang="pl-PL" altLang="pl-PL" dirty="0" smtClean="0"/>
              <a:t>– czas trwania egzaminu – 120 minut, uczniowie z dostosowaniem mają przedłużony czas do 180 minut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u="sng" dirty="0" smtClean="0"/>
              <a:t>Matematyka</a:t>
            </a:r>
            <a:r>
              <a:rPr lang="pl-PL" altLang="pl-PL" dirty="0" smtClean="0"/>
              <a:t> – czas trwania egzaminu – 100 minut, uczniowie z dostosowaniem mają przedłużony czas do 150 minut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u="sng" dirty="0" smtClean="0"/>
              <a:t>Język obcy </a:t>
            </a:r>
            <a:r>
              <a:rPr lang="pl-PL" altLang="pl-PL" dirty="0" smtClean="0"/>
              <a:t>– czas trwania egzaminu – 90 minut, uczniowie z dostosowaniem mają przedłużony czas do 135 minut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eaLnBrk="1" hangingPunct="1">
              <a:buNone/>
            </a:pPr>
            <a:r>
              <a:rPr lang="pl-PL" b="1" dirty="0" smtClean="0"/>
              <a:t>W</a:t>
            </a:r>
            <a:r>
              <a:rPr lang="pl-PL" dirty="0" smtClean="0"/>
              <a:t> </a:t>
            </a:r>
            <a:r>
              <a:rPr lang="pl-PL" b="1" dirty="0"/>
              <a:t>roku </a:t>
            </a:r>
            <a:r>
              <a:rPr lang="pl-PL" b="1" dirty="0" smtClean="0"/>
              <a:t>2024 </a:t>
            </a:r>
            <a:r>
              <a:rPr lang="pl-PL" dirty="0" smtClean="0"/>
              <a:t>egzamin </a:t>
            </a:r>
            <a:r>
              <a:rPr lang="pl-PL" dirty="0"/>
              <a:t>ósmoklasisty jest przeprowadzany na podstawie wymagań określonych w </a:t>
            </a:r>
            <a:r>
              <a:rPr lang="pl-PL" b="1" dirty="0"/>
              <a:t>wymaganiach egzaminacyjnych</a:t>
            </a:r>
            <a:r>
              <a:rPr lang="pl-PL" dirty="0"/>
              <a:t>.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7113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55" y="211014"/>
            <a:ext cx="4851899" cy="6354227"/>
          </a:xfrm>
        </p:spPr>
      </p:pic>
    </p:spTree>
    <p:extLst>
      <p:ext uri="{BB962C8B-B14F-4D97-AF65-F5344CB8AC3E}">
        <p14:creationId xmlns:p14="http://schemas.microsoft.com/office/powerpoint/2010/main" val="27896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07" y="0"/>
            <a:ext cx="4143513" cy="4845571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07" y="4845571"/>
            <a:ext cx="4143513" cy="19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/>
              <a:t>Ważne informacje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/>
          <a:lstStyle/>
          <a:p>
            <a:pPr>
              <a:buFontTx/>
              <a:buChar char="-"/>
            </a:pPr>
            <a:r>
              <a:rPr lang="pl-PL" sz="2400" dirty="0" smtClean="0"/>
              <a:t>opinia </a:t>
            </a:r>
            <a:r>
              <a:rPr lang="pl-PL" sz="2400" dirty="0"/>
              <a:t>rady pedagogicznej, o której mowa w pkt 4.6., 4.7. i 4.8., jest wydawana </a:t>
            </a:r>
            <a:r>
              <a:rPr lang="pl-PL" sz="2400" dirty="0" smtClean="0"/>
              <a:t>na wniosek nauczyciela </a:t>
            </a:r>
            <a:r>
              <a:rPr lang="pl-PL" sz="2400" dirty="0"/>
              <a:t>lub specjalisty wykonującego w szkole zadania z zakresu </a:t>
            </a:r>
            <a:r>
              <a:rPr lang="pl-PL" sz="2400" dirty="0" smtClean="0"/>
              <a:t>pomocy psychologiczno-pedagogicznej</a:t>
            </a:r>
            <a:r>
              <a:rPr lang="pl-PL" sz="2400" dirty="0"/>
              <a:t>, prowadzących zajęcia z uczniem w szkole, </a:t>
            </a:r>
            <a:r>
              <a:rPr lang="pl-PL" sz="2400" dirty="0" smtClean="0"/>
              <a:t>po uzyskaniu </a:t>
            </a:r>
            <a:r>
              <a:rPr lang="pl-PL" sz="2400" dirty="0"/>
              <a:t>zgody </a:t>
            </a:r>
            <a:r>
              <a:rPr lang="pl-PL" sz="2400" dirty="0" smtClean="0"/>
              <a:t>rodziców lub na wniosek </a:t>
            </a:r>
            <a:r>
              <a:rPr lang="pl-PL" sz="2400" dirty="0" smtClean="0"/>
              <a:t>rodziców</a:t>
            </a:r>
          </a:p>
          <a:p>
            <a:pPr>
              <a:buFontTx/>
              <a:buChar char="-"/>
            </a:pPr>
            <a:r>
              <a:rPr lang="pl-PL" sz="2400" dirty="0" smtClean="0"/>
              <a:t>dla </a:t>
            </a:r>
            <a:r>
              <a:rPr lang="pl-PL" sz="2400" dirty="0"/>
              <a:t>uczniów wymienionych w pkt 4.2.–4.6. nie przygotowuje się odrębnych </a:t>
            </a:r>
            <a:r>
              <a:rPr lang="pl-PL" sz="2400" dirty="0" smtClean="0"/>
              <a:t>arkuszy egzaminacyjnych</a:t>
            </a:r>
            <a:r>
              <a:rPr lang="pl-PL" sz="2400" dirty="0"/>
              <a:t>. Dla uczniów wymienionych w pkt 4.7. nie przygotowuje się </a:t>
            </a:r>
            <a:r>
              <a:rPr lang="pl-PL" sz="2400" dirty="0" smtClean="0"/>
              <a:t>odrębnych arkuszy </a:t>
            </a:r>
            <a:r>
              <a:rPr lang="pl-PL" sz="2400" dirty="0"/>
              <a:t>egzaminacyjnych z języka obcego nowożytnego.</a:t>
            </a: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/>
              <a:t>w</a:t>
            </a:r>
            <a:r>
              <a:rPr lang="pl-PL" sz="2400" dirty="0" smtClean="0"/>
              <a:t> </a:t>
            </a:r>
            <a:r>
              <a:rPr lang="pl-PL" sz="2400" dirty="0"/>
              <a:t>szczególnych przypadkach losowych lub zdrowotnych dyrektor szkoły, </a:t>
            </a:r>
            <a:r>
              <a:rPr lang="pl-PL" sz="2400" dirty="0" smtClean="0"/>
              <a:t>na wniosek </a:t>
            </a:r>
            <a:r>
              <a:rPr lang="pl-PL" sz="2400" dirty="0"/>
              <a:t>rady pedagogicznej, może wystąpić do dyrektora okręgowej </a:t>
            </a:r>
            <a:r>
              <a:rPr lang="pl-PL" sz="2400" dirty="0" smtClean="0"/>
              <a:t>komisji egzaminacyjnej </a:t>
            </a:r>
            <a:r>
              <a:rPr lang="pl-PL" sz="2400" dirty="0"/>
              <a:t>z wnioskiem o wyrażenie zgody na przystąpienie ucznia do </a:t>
            </a:r>
            <a:r>
              <a:rPr lang="pl-PL" sz="2400" dirty="0" smtClean="0"/>
              <a:t>egzaminu ósmoklasisty </a:t>
            </a:r>
            <a:r>
              <a:rPr lang="pl-PL" sz="2400" dirty="0"/>
              <a:t>w warunkach dostosowanych do jego potrzeb edukacyjnych </a:t>
            </a:r>
            <a:r>
              <a:rPr lang="pl-PL" sz="2400" dirty="0" smtClean="0"/>
              <a:t>oraz możliwości </a:t>
            </a:r>
            <a:r>
              <a:rPr lang="pl-PL" sz="2400" dirty="0"/>
              <a:t>psychofizycznych, nieujętych w </a:t>
            </a:r>
            <a:r>
              <a:rPr lang="pl-PL" sz="2400" dirty="0" smtClean="0"/>
              <a:t>komunikacie o dostosowaniach na egzaminie. Wniosek powinien </a:t>
            </a:r>
            <a:r>
              <a:rPr lang="pl-PL" sz="2400" dirty="0"/>
              <a:t>być uzasadniony i potwierdzony stosownymi dokumentami. 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347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24254"/>
            <a:ext cx="10515600" cy="555270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- do </a:t>
            </a:r>
            <a:r>
              <a:rPr lang="pl-PL" dirty="0" smtClean="0">
                <a:solidFill>
                  <a:srgbClr val="FF0000"/>
                </a:solidFill>
              </a:rPr>
              <a:t>21 </a:t>
            </a:r>
            <a:r>
              <a:rPr lang="pl-PL" dirty="0">
                <a:solidFill>
                  <a:srgbClr val="FF0000"/>
                </a:solidFill>
              </a:rPr>
              <a:t>listopada </a:t>
            </a:r>
            <a:r>
              <a:rPr lang="pl-PL" dirty="0" smtClean="0">
                <a:solidFill>
                  <a:srgbClr val="FF0000"/>
                </a:solidFill>
              </a:rPr>
              <a:t>2023 </a:t>
            </a:r>
            <a:r>
              <a:rPr lang="pl-PL" dirty="0">
                <a:solidFill>
                  <a:srgbClr val="FF0000"/>
                </a:solidFill>
              </a:rPr>
              <a:t>r. </a:t>
            </a:r>
            <a:r>
              <a:rPr lang="pl-PL" dirty="0"/>
              <a:t>dyrektor szkoły informuje na piśmie rodziców ucznia o wskazanych sposobach dostosowania warunków lub formy przeprowadzania egzaminu ósmoklasisty do potrzeb edukacyjnych i możliwości psychofizycznych tego ucznia;</a:t>
            </a:r>
          </a:p>
          <a:p>
            <a:pPr marL="0" indent="0">
              <a:buNone/>
            </a:pPr>
            <a:r>
              <a:rPr lang="pl-PL" dirty="0"/>
              <a:t>- rodzice ucznia składają oświadczenie o korzystaniu albo niekorzystaniu ze wskazanych sposobów dostosowania nie później niż do </a:t>
            </a:r>
            <a:r>
              <a:rPr lang="pl-PL" dirty="0" smtClean="0">
                <a:solidFill>
                  <a:srgbClr val="FF0000"/>
                </a:solidFill>
              </a:rPr>
              <a:t>24 </a:t>
            </a:r>
            <a:r>
              <a:rPr lang="pl-PL" dirty="0">
                <a:solidFill>
                  <a:srgbClr val="FF0000"/>
                </a:solidFill>
              </a:rPr>
              <a:t>listopada </a:t>
            </a:r>
            <a:r>
              <a:rPr lang="pl-PL" dirty="0" smtClean="0">
                <a:solidFill>
                  <a:srgbClr val="FF0000"/>
                </a:solidFill>
              </a:rPr>
              <a:t>2023 </a:t>
            </a:r>
            <a:r>
              <a:rPr lang="pl-PL" dirty="0">
                <a:solidFill>
                  <a:srgbClr val="FF0000"/>
                </a:solidFill>
              </a:rPr>
              <a:t>r. </a:t>
            </a:r>
            <a:r>
              <a:rPr lang="pl-PL" dirty="0"/>
              <a:t>Jeżeli konieczność dostosowania warunków lub formy przeprowadzania egzaminu ósmoklasisty wystąpi po </a:t>
            </a:r>
            <a:r>
              <a:rPr lang="pl-PL" dirty="0" smtClean="0"/>
              <a:t>24 </a:t>
            </a:r>
            <a:r>
              <a:rPr lang="pl-PL" dirty="0"/>
              <a:t>listopada </a:t>
            </a:r>
            <a:r>
              <a:rPr lang="pl-PL" dirty="0" smtClean="0"/>
              <a:t>2023 </a:t>
            </a:r>
            <a:r>
              <a:rPr lang="pl-PL" dirty="0"/>
              <a:t>r., dyrektor szkoły informuje niezwłocznie na piśmie rodziców ucznia o wskazanym przez Radę Pedagogiczną sposobie lub sposobach dostosowania warunków lub formy przeprowadzania egzaminu ósmoklasisty.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9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24" y="272562"/>
            <a:ext cx="5497104" cy="6321669"/>
          </a:xfrm>
        </p:spPr>
      </p:pic>
    </p:spTree>
    <p:extLst>
      <p:ext uri="{BB962C8B-B14F-4D97-AF65-F5344CB8AC3E}">
        <p14:creationId xmlns:p14="http://schemas.microsoft.com/office/powerpoint/2010/main" val="40762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442"/>
            <a:ext cx="4596342" cy="6659012"/>
          </a:xfrm>
        </p:spPr>
      </p:pic>
    </p:spTree>
    <p:extLst>
      <p:ext uri="{BB962C8B-B14F-4D97-AF65-F5344CB8AC3E}">
        <p14:creationId xmlns:p14="http://schemas.microsoft.com/office/powerpoint/2010/main" val="15559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429</Words>
  <Application>Microsoft Office PowerPoint</Application>
  <PresentationFormat>Panoramiczny</PresentationFormat>
  <Paragraphs>33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1_Motyw pakietu Office</vt:lpstr>
      <vt:lpstr>Zespół Szkolno-Przedszkolny nr 1 w Bydgoszczy  Egzamin ósmoklasisty</vt:lpstr>
      <vt:lpstr>Harmonogram egzaminów w terminie głównym </vt:lpstr>
      <vt:lpstr>Struktura egzaminu ósmoklasisty:</vt:lpstr>
      <vt:lpstr>Prezentacja programu PowerPoint</vt:lpstr>
      <vt:lpstr>Prezentacja programu PowerPoint</vt:lpstr>
      <vt:lpstr>Ważne informacje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Gdzie szukać informacji?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Szkolno-Przedszkolny nr 1 w Bydgoszczy  Egzamin ósmoklasisty</dc:title>
  <dc:creator>user</dc:creator>
  <cp:lastModifiedBy>ZSPP01</cp:lastModifiedBy>
  <cp:revision>40</cp:revision>
  <dcterms:created xsi:type="dcterms:W3CDTF">2019-09-10T07:42:46Z</dcterms:created>
  <dcterms:modified xsi:type="dcterms:W3CDTF">2023-09-12T12:47:47Z</dcterms:modified>
</cp:coreProperties>
</file>